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3.xml" ContentType="application/vnd.openxmlformats-officedocument.drawingml.diagramLayout+xml"/>
  <Override PartName="/ppt/diagrams/data4.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docProps/core.xml" ContentType="application/vnd.openxmlformats-package.core-properties+xml"/>
  <Override PartName="/ppt/diagrams/drawing4.xml" ContentType="application/vnd.ms-office.drawingml.diagramDrawing+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quickStyle3.xml" ContentType="application/vnd.openxmlformats-officedocument.drawingml.diagramStyl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diagrams/layout4.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8" r:id="rId23"/>
    <p:sldId id="279" r:id="rId24"/>
    <p:sldId id="277"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napToGrid="0">
      <p:cViewPr varScale="1">
        <p:scale>
          <a:sx n="83" d="100"/>
          <a:sy n="83" d="100"/>
        </p:scale>
        <p:origin x="-629" y="-77"/>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18/5/colors/Iconchunking_neutralicon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43D6455-9B65-4329-AB8A-6BEC4B627C4A}" type="doc">
      <dgm:prSet loTypeId="urn:microsoft.com/office/officeart/2018/5/layout/IconLeafLabelList#1" loCatId="icon" qsTypeId="urn:microsoft.com/office/officeart/2005/8/quickstyle/simple1" qsCatId="simple" csTypeId="urn:microsoft.com/office/officeart/2018/5/colors/Iconchunking_neutralicon_colorful1" csCatId="colorful" phldr="1"/>
      <dgm:spPr/>
      <dgm:t>
        <a:bodyPr/>
        <a:lstStyle/>
        <a:p>
          <a:endParaRPr lang="en-US"/>
        </a:p>
      </dgm:t>
    </dgm:pt>
    <dgm:pt modelId="{352E27EA-E9A7-468D-A7DB-59DF92D2F9B9}">
      <dgm:prSet/>
      <dgm:spPr/>
      <dgm:t>
        <a:bodyPr/>
        <a:lstStyle/>
        <a:p>
          <a:pPr>
            <a:defRPr cap="all"/>
          </a:pPr>
          <a:r>
            <a:rPr lang="pl-PL" b="1" dirty="0"/>
            <a:t>liniowe</a:t>
          </a:r>
          <a:r>
            <a:rPr lang="pl-PL" dirty="0"/>
            <a:t> - BASIC, Fortran</a:t>
          </a:r>
          <a:endParaRPr lang="en-US" dirty="0"/>
        </a:p>
      </dgm:t>
    </dgm:pt>
    <dgm:pt modelId="{5BEC598A-9B5C-4825-BF51-C9F1BCBEBDEC}" type="parTrans" cxnId="{AC082BE0-7C44-4356-B35D-8597568B192E}">
      <dgm:prSet/>
      <dgm:spPr/>
      <dgm:t>
        <a:bodyPr/>
        <a:lstStyle/>
        <a:p>
          <a:endParaRPr lang="en-US"/>
        </a:p>
      </dgm:t>
    </dgm:pt>
    <dgm:pt modelId="{C035FB44-1800-4D1F-80A9-A6FC59D94A64}" type="sibTrans" cxnId="{AC082BE0-7C44-4356-B35D-8597568B192E}">
      <dgm:prSet/>
      <dgm:spPr/>
      <dgm:t>
        <a:bodyPr/>
        <a:lstStyle/>
        <a:p>
          <a:endParaRPr lang="en-US"/>
        </a:p>
      </dgm:t>
    </dgm:pt>
    <dgm:pt modelId="{732C36B7-F919-4DAC-8BB0-04DF9283D254}">
      <dgm:prSet/>
      <dgm:spPr/>
      <dgm:t>
        <a:bodyPr/>
        <a:lstStyle/>
        <a:p>
          <a:pPr>
            <a:defRPr cap="all"/>
          </a:pPr>
          <a:r>
            <a:rPr lang="pl-PL" b="1" dirty="0"/>
            <a:t>strukturalne</a:t>
          </a:r>
          <a:r>
            <a:rPr lang="pl-PL" dirty="0"/>
            <a:t> - Pascal, C</a:t>
          </a:r>
          <a:endParaRPr lang="en-US" dirty="0"/>
        </a:p>
      </dgm:t>
    </dgm:pt>
    <dgm:pt modelId="{8B9E2D47-7FCD-41D8-B2C0-E5BD3A73BDC2}" type="parTrans" cxnId="{653F4DB5-3F7A-46B8-91F8-4032E2162505}">
      <dgm:prSet/>
      <dgm:spPr/>
      <dgm:t>
        <a:bodyPr/>
        <a:lstStyle/>
        <a:p>
          <a:endParaRPr lang="en-US"/>
        </a:p>
      </dgm:t>
    </dgm:pt>
    <dgm:pt modelId="{9674B6F6-C129-4433-A16B-171C513200F8}" type="sibTrans" cxnId="{653F4DB5-3F7A-46B8-91F8-4032E2162505}">
      <dgm:prSet/>
      <dgm:spPr/>
      <dgm:t>
        <a:bodyPr/>
        <a:lstStyle/>
        <a:p>
          <a:endParaRPr lang="en-US"/>
        </a:p>
      </dgm:t>
    </dgm:pt>
    <dgm:pt modelId="{02D5A28C-76FF-4026-86D6-59C2EF60560F}">
      <dgm:prSet/>
      <dgm:spPr/>
      <dgm:t>
        <a:bodyPr/>
        <a:lstStyle/>
        <a:p>
          <a:pPr>
            <a:defRPr cap="all"/>
          </a:pPr>
          <a:r>
            <a:rPr lang="pl-PL" b="1" dirty="0"/>
            <a:t>zdarzeniowe</a:t>
          </a:r>
          <a:r>
            <a:rPr lang="pl-PL" dirty="0"/>
            <a:t> - Visual Basic</a:t>
          </a:r>
          <a:endParaRPr lang="en-US" dirty="0"/>
        </a:p>
      </dgm:t>
    </dgm:pt>
    <dgm:pt modelId="{DE0F2642-33C5-4E66-8E3E-166A2F00AB5C}" type="parTrans" cxnId="{EE29B53F-5BB6-4461-90C8-978140CD61D6}">
      <dgm:prSet/>
      <dgm:spPr/>
      <dgm:t>
        <a:bodyPr/>
        <a:lstStyle/>
        <a:p>
          <a:endParaRPr lang="en-US"/>
        </a:p>
      </dgm:t>
    </dgm:pt>
    <dgm:pt modelId="{E2C43200-8988-4154-9C7C-881ADF347532}" type="sibTrans" cxnId="{EE29B53F-5BB6-4461-90C8-978140CD61D6}">
      <dgm:prSet/>
      <dgm:spPr/>
      <dgm:t>
        <a:bodyPr/>
        <a:lstStyle/>
        <a:p>
          <a:endParaRPr lang="en-US"/>
        </a:p>
      </dgm:t>
    </dgm:pt>
    <dgm:pt modelId="{0783E6F5-1886-4101-8EBE-B32125D1AE1E}">
      <dgm:prSet/>
      <dgm:spPr/>
      <dgm:t>
        <a:bodyPr/>
        <a:lstStyle/>
        <a:p>
          <a:pPr>
            <a:defRPr cap="all"/>
          </a:pPr>
          <a:r>
            <a:rPr lang="pl-PL" b="1" dirty="0"/>
            <a:t>obiektowe</a:t>
          </a:r>
          <a:r>
            <a:rPr lang="pl-PL" dirty="0"/>
            <a:t> - C++, Object Pascal, Java</a:t>
          </a:r>
          <a:endParaRPr lang="en-US" dirty="0"/>
        </a:p>
      </dgm:t>
    </dgm:pt>
    <dgm:pt modelId="{47F00680-BBD6-4226-A302-9C3CF9B2EB0B}" type="parTrans" cxnId="{2C4EAFC8-5662-4FAB-9227-DCBC92AD7281}">
      <dgm:prSet/>
      <dgm:spPr/>
      <dgm:t>
        <a:bodyPr/>
        <a:lstStyle/>
        <a:p>
          <a:endParaRPr lang="en-US"/>
        </a:p>
      </dgm:t>
    </dgm:pt>
    <dgm:pt modelId="{093DEC2E-F181-469C-9467-EAD9D666D381}" type="sibTrans" cxnId="{2C4EAFC8-5662-4FAB-9227-DCBC92AD7281}">
      <dgm:prSet/>
      <dgm:spPr/>
      <dgm:t>
        <a:bodyPr/>
        <a:lstStyle/>
        <a:p>
          <a:endParaRPr lang="en-US"/>
        </a:p>
      </dgm:t>
    </dgm:pt>
    <dgm:pt modelId="{90475E27-4B49-4D8B-B819-D9976BF2650A}" type="pres">
      <dgm:prSet presAssocID="{543D6455-9B65-4329-AB8A-6BEC4B627C4A}" presName="root" presStyleCnt="0">
        <dgm:presLayoutVars>
          <dgm:dir/>
          <dgm:resizeHandles val="exact"/>
        </dgm:presLayoutVars>
      </dgm:prSet>
      <dgm:spPr/>
      <dgm:t>
        <a:bodyPr/>
        <a:lstStyle/>
        <a:p>
          <a:endParaRPr lang="pl-PL"/>
        </a:p>
      </dgm:t>
    </dgm:pt>
    <dgm:pt modelId="{6CD8ED35-FF7D-4A67-8B77-E80732805960}" type="pres">
      <dgm:prSet presAssocID="{352E27EA-E9A7-468D-A7DB-59DF92D2F9B9}" presName="compNode" presStyleCnt="0"/>
      <dgm:spPr/>
    </dgm:pt>
    <dgm:pt modelId="{61F99F67-C8DB-4303-B78B-3EAC2B3FE1AA}" type="pres">
      <dgm:prSet presAssocID="{352E27EA-E9A7-468D-A7DB-59DF92D2F9B9}" presName="iconBgRect" presStyleLbl="bgShp" presStyleIdx="0" presStyleCnt="4"/>
      <dgm:spPr>
        <a:prstGeom prst="round2DiagRect">
          <a:avLst>
            <a:gd name="adj1" fmla="val 29727"/>
            <a:gd name="adj2" fmla="val 0"/>
          </a:avLst>
        </a:prstGeom>
      </dgm:spPr>
    </dgm:pt>
    <dgm:pt modelId="{5B86445C-2F6E-4FEA-907D-14114244D07C}" type="pres">
      <dgm:prSet presAssocID="{352E27EA-E9A7-468D-A7DB-59DF92D2F9B9}" presName="iconRect" presStyleLbl="node1" presStyleIdx="0" presStyleCnt="4"/>
      <dgm:spPr>
        <a:ln>
          <a:noFill/>
        </a:ln>
      </dgm:spPr>
    </dgm:pt>
    <dgm:pt modelId="{6C01EE9B-0374-4E99-9560-A7FC39B30DFB}" type="pres">
      <dgm:prSet presAssocID="{352E27EA-E9A7-468D-A7DB-59DF92D2F9B9}" presName="spaceRect" presStyleCnt="0"/>
      <dgm:spPr/>
    </dgm:pt>
    <dgm:pt modelId="{B6A4C86A-FE74-4FCA-87D6-746712C6A072}" type="pres">
      <dgm:prSet presAssocID="{352E27EA-E9A7-468D-A7DB-59DF92D2F9B9}" presName="textRect" presStyleLbl="revTx" presStyleIdx="0" presStyleCnt="4">
        <dgm:presLayoutVars>
          <dgm:chMax val="1"/>
          <dgm:chPref val="1"/>
        </dgm:presLayoutVars>
      </dgm:prSet>
      <dgm:spPr/>
      <dgm:t>
        <a:bodyPr/>
        <a:lstStyle/>
        <a:p>
          <a:endParaRPr lang="pl-PL"/>
        </a:p>
      </dgm:t>
    </dgm:pt>
    <dgm:pt modelId="{3B82F740-B618-427A-820C-4F7F18DE4DE0}" type="pres">
      <dgm:prSet presAssocID="{C035FB44-1800-4D1F-80A9-A6FC59D94A64}" presName="sibTrans" presStyleCnt="0"/>
      <dgm:spPr/>
    </dgm:pt>
    <dgm:pt modelId="{508E4795-9F99-4AA9-BFA3-076F3C803030}" type="pres">
      <dgm:prSet presAssocID="{732C36B7-F919-4DAC-8BB0-04DF9283D254}" presName="compNode" presStyleCnt="0"/>
      <dgm:spPr/>
    </dgm:pt>
    <dgm:pt modelId="{10233333-4DB0-4BF8-BBE9-757286551496}" type="pres">
      <dgm:prSet presAssocID="{732C36B7-F919-4DAC-8BB0-04DF9283D254}" presName="iconBgRect" presStyleLbl="bgShp" presStyleIdx="1" presStyleCnt="4"/>
      <dgm:spPr>
        <a:prstGeom prst="round2DiagRect">
          <a:avLst>
            <a:gd name="adj1" fmla="val 29727"/>
            <a:gd name="adj2" fmla="val 0"/>
          </a:avLst>
        </a:prstGeom>
      </dgm:spPr>
    </dgm:pt>
    <dgm:pt modelId="{99A0B65D-609D-4665-8126-743EC9A6FE3B}" type="pres">
      <dgm:prSet presAssocID="{732C36B7-F919-4DAC-8BB0-04DF9283D254}" presName="iconRect" presStyleLbl="node1" presStyleIdx="1" presStyleCnt="4"/>
      <dgm:spPr>
        <a:ln>
          <a:noFill/>
        </a:ln>
      </dgm:spPr>
    </dgm:pt>
    <dgm:pt modelId="{4A27B729-4B67-468C-9914-6EF21A637472}" type="pres">
      <dgm:prSet presAssocID="{732C36B7-F919-4DAC-8BB0-04DF9283D254}" presName="spaceRect" presStyleCnt="0"/>
      <dgm:spPr/>
    </dgm:pt>
    <dgm:pt modelId="{AE7F86A4-4F7F-427F-8474-3E33C85CB33F}" type="pres">
      <dgm:prSet presAssocID="{732C36B7-F919-4DAC-8BB0-04DF9283D254}" presName="textRect" presStyleLbl="revTx" presStyleIdx="1" presStyleCnt="4">
        <dgm:presLayoutVars>
          <dgm:chMax val="1"/>
          <dgm:chPref val="1"/>
        </dgm:presLayoutVars>
      </dgm:prSet>
      <dgm:spPr/>
      <dgm:t>
        <a:bodyPr/>
        <a:lstStyle/>
        <a:p>
          <a:endParaRPr lang="pl-PL"/>
        </a:p>
      </dgm:t>
    </dgm:pt>
    <dgm:pt modelId="{07B2EE82-CACD-4256-AD16-502F5E7F691C}" type="pres">
      <dgm:prSet presAssocID="{9674B6F6-C129-4433-A16B-171C513200F8}" presName="sibTrans" presStyleCnt="0"/>
      <dgm:spPr/>
    </dgm:pt>
    <dgm:pt modelId="{BC7CC3BA-E9CC-455D-8E74-0C050A946450}" type="pres">
      <dgm:prSet presAssocID="{02D5A28C-76FF-4026-86D6-59C2EF60560F}" presName="compNode" presStyleCnt="0"/>
      <dgm:spPr/>
    </dgm:pt>
    <dgm:pt modelId="{840E8748-2DAE-4597-A7DE-0A96D239085E}" type="pres">
      <dgm:prSet presAssocID="{02D5A28C-76FF-4026-86D6-59C2EF60560F}" presName="iconBgRect" presStyleLbl="bgShp" presStyleIdx="2" presStyleCnt="4"/>
      <dgm:spPr>
        <a:prstGeom prst="round2DiagRect">
          <a:avLst>
            <a:gd name="adj1" fmla="val 29727"/>
            <a:gd name="adj2" fmla="val 0"/>
          </a:avLst>
        </a:prstGeom>
      </dgm:spPr>
    </dgm:pt>
    <dgm:pt modelId="{A7786954-7CA7-45E8-89B4-76BD832B2479}" type="pres">
      <dgm:prSet presAssocID="{02D5A28C-76FF-4026-86D6-59C2EF60560F}" presName="iconRect" presStyleLbl="node1" presStyleIdx="2" presStyleCnt="4"/>
      <dgm:spPr>
        <a:ln>
          <a:noFill/>
        </a:ln>
      </dgm:spPr>
    </dgm:pt>
    <dgm:pt modelId="{AB6A78EA-19F0-4B65-994B-2FFEF8AA80F4}" type="pres">
      <dgm:prSet presAssocID="{02D5A28C-76FF-4026-86D6-59C2EF60560F}" presName="spaceRect" presStyleCnt="0"/>
      <dgm:spPr/>
    </dgm:pt>
    <dgm:pt modelId="{86D9DFFA-33B3-4A99-BD96-F78319699BF3}" type="pres">
      <dgm:prSet presAssocID="{02D5A28C-76FF-4026-86D6-59C2EF60560F}" presName="textRect" presStyleLbl="revTx" presStyleIdx="2" presStyleCnt="4">
        <dgm:presLayoutVars>
          <dgm:chMax val="1"/>
          <dgm:chPref val="1"/>
        </dgm:presLayoutVars>
      </dgm:prSet>
      <dgm:spPr/>
      <dgm:t>
        <a:bodyPr/>
        <a:lstStyle/>
        <a:p>
          <a:endParaRPr lang="pl-PL"/>
        </a:p>
      </dgm:t>
    </dgm:pt>
    <dgm:pt modelId="{7DD6662D-2CA8-40FE-80DD-CF9DBBD55A02}" type="pres">
      <dgm:prSet presAssocID="{E2C43200-8988-4154-9C7C-881ADF347532}" presName="sibTrans" presStyleCnt="0"/>
      <dgm:spPr/>
    </dgm:pt>
    <dgm:pt modelId="{6EAA4C5B-C91F-4973-81F9-430E64672B82}" type="pres">
      <dgm:prSet presAssocID="{0783E6F5-1886-4101-8EBE-B32125D1AE1E}" presName="compNode" presStyleCnt="0"/>
      <dgm:spPr/>
    </dgm:pt>
    <dgm:pt modelId="{3D8415F2-3B36-48FC-ADC9-FB4537B63C22}" type="pres">
      <dgm:prSet presAssocID="{0783E6F5-1886-4101-8EBE-B32125D1AE1E}" presName="iconBgRect" presStyleLbl="bgShp" presStyleIdx="3" presStyleCnt="4"/>
      <dgm:spPr>
        <a:prstGeom prst="round2DiagRect">
          <a:avLst>
            <a:gd name="adj1" fmla="val 29727"/>
            <a:gd name="adj2" fmla="val 0"/>
          </a:avLst>
        </a:prstGeom>
      </dgm:spPr>
    </dgm:pt>
    <dgm:pt modelId="{C60B6273-A808-4BAE-9E9D-7BBEB6264472}" type="pres">
      <dgm:prSet presAssocID="{0783E6F5-1886-4101-8EBE-B32125D1AE1E}" presName="iconRect" presStyleLbl="node1" presStyleIdx="3" presStyleCnt="4"/>
      <dgm:spPr>
        <a:ln>
          <a:noFill/>
        </a:ln>
      </dgm:spPr>
    </dgm:pt>
    <dgm:pt modelId="{D390F9FE-9CA3-4564-B2A6-49549091AC3E}" type="pres">
      <dgm:prSet presAssocID="{0783E6F5-1886-4101-8EBE-B32125D1AE1E}" presName="spaceRect" presStyleCnt="0"/>
      <dgm:spPr/>
    </dgm:pt>
    <dgm:pt modelId="{518472D3-A3C5-4EDC-8AFA-566F28A7E5C1}" type="pres">
      <dgm:prSet presAssocID="{0783E6F5-1886-4101-8EBE-B32125D1AE1E}" presName="textRect" presStyleLbl="revTx" presStyleIdx="3" presStyleCnt="4">
        <dgm:presLayoutVars>
          <dgm:chMax val="1"/>
          <dgm:chPref val="1"/>
        </dgm:presLayoutVars>
      </dgm:prSet>
      <dgm:spPr/>
      <dgm:t>
        <a:bodyPr/>
        <a:lstStyle/>
        <a:p>
          <a:endParaRPr lang="pl-PL"/>
        </a:p>
      </dgm:t>
    </dgm:pt>
  </dgm:ptLst>
  <dgm:cxnLst>
    <dgm:cxn modelId="{53B3B086-E03C-4A41-B624-134D4C017037}" type="presOf" srcId="{543D6455-9B65-4329-AB8A-6BEC4B627C4A}" destId="{90475E27-4B49-4D8B-B819-D9976BF2650A}" srcOrd="0" destOrd="0" presId="urn:microsoft.com/office/officeart/2018/5/layout/IconLeafLabelList#1"/>
    <dgm:cxn modelId="{653F4DB5-3F7A-46B8-91F8-4032E2162505}" srcId="{543D6455-9B65-4329-AB8A-6BEC4B627C4A}" destId="{732C36B7-F919-4DAC-8BB0-04DF9283D254}" srcOrd="1" destOrd="0" parTransId="{8B9E2D47-7FCD-41D8-B2C0-E5BD3A73BDC2}" sibTransId="{9674B6F6-C129-4433-A16B-171C513200F8}"/>
    <dgm:cxn modelId="{5F220B19-76DD-4350-80A9-7523A1DED9EA}" type="presOf" srcId="{352E27EA-E9A7-468D-A7DB-59DF92D2F9B9}" destId="{B6A4C86A-FE74-4FCA-87D6-746712C6A072}" srcOrd="0" destOrd="0" presId="urn:microsoft.com/office/officeart/2018/5/layout/IconLeafLabelList#1"/>
    <dgm:cxn modelId="{EE29B53F-5BB6-4461-90C8-978140CD61D6}" srcId="{543D6455-9B65-4329-AB8A-6BEC4B627C4A}" destId="{02D5A28C-76FF-4026-86D6-59C2EF60560F}" srcOrd="2" destOrd="0" parTransId="{DE0F2642-33C5-4E66-8E3E-166A2F00AB5C}" sibTransId="{E2C43200-8988-4154-9C7C-881ADF347532}"/>
    <dgm:cxn modelId="{AC082BE0-7C44-4356-B35D-8597568B192E}" srcId="{543D6455-9B65-4329-AB8A-6BEC4B627C4A}" destId="{352E27EA-E9A7-468D-A7DB-59DF92D2F9B9}" srcOrd="0" destOrd="0" parTransId="{5BEC598A-9B5C-4825-BF51-C9F1BCBEBDEC}" sibTransId="{C035FB44-1800-4D1F-80A9-A6FC59D94A64}"/>
    <dgm:cxn modelId="{9F877C7E-052F-4076-A80F-CAF620B26C74}" type="presOf" srcId="{732C36B7-F919-4DAC-8BB0-04DF9283D254}" destId="{AE7F86A4-4F7F-427F-8474-3E33C85CB33F}" srcOrd="0" destOrd="0" presId="urn:microsoft.com/office/officeart/2018/5/layout/IconLeafLabelList#1"/>
    <dgm:cxn modelId="{28FE2070-B67A-42A5-B9A5-F40E6A1622C4}" type="presOf" srcId="{02D5A28C-76FF-4026-86D6-59C2EF60560F}" destId="{86D9DFFA-33B3-4A99-BD96-F78319699BF3}" srcOrd="0" destOrd="0" presId="urn:microsoft.com/office/officeart/2018/5/layout/IconLeafLabelList#1"/>
    <dgm:cxn modelId="{15FCB337-73D6-46CC-8006-A9F0C76DCE5D}" type="presOf" srcId="{0783E6F5-1886-4101-8EBE-B32125D1AE1E}" destId="{518472D3-A3C5-4EDC-8AFA-566F28A7E5C1}" srcOrd="0" destOrd="0" presId="urn:microsoft.com/office/officeart/2018/5/layout/IconLeafLabelList#1"/>
    <dgm:cxn modelId="{2C4EAFC8-5662-4FAB-9227-DCBC92AD7281}" srcId="{543D6455-9B65-4329-AB8A-6BEC4B627C4A}" destId="{0783E6F5-1886-4101-8EBE-B32125D1AE1E}" srcOrd="3" destOrd="0" parTransId="{47F00680-BBD6-4226-A302-9C3CF9B2EB0B}" sibTransId="{093DEC2E-F181-469C-9467-EAD9D666D381}"/>
    <dgm:cxn modelId="{6FC3C37C-BC5C-4155-8865-99EA5489E925}" type="presParOf" srcId="{90475E27-4B49-4D8B-B819-D9976BF2650A}" destId="{6CD8ED35-FF7D-4A67-8B77-E80732805960}" srcOrd="0" destOrd="0" presId="urn:microsoft.com/office/officeart/2018/5/layout/IconLeafLabelList#1"/>
    <dgm:cxn modelId="{962A0C83-F5E4-43F0-A373-3E163454743B}" type="presParOf" srcId="{6CD8ED35-FF7D-4A67-8B77-E80732805960}" destId="{61F99F67-C8DB-4303-B78B-3EAC2B3FE1AA}" srcOrd="0" destOrd="0" presId="urn:microsoft.com/office/officeart/2018/5/layout/IconLeafLabelList#1"/>
    <dgm:cxn modelId="{42AC1397-CB4C-4E14-897A-9D8A567A2BAB}" type="presParOf" srcId="{6CD8ED35-FF7D-4A67-8B77-E80732805960}" destId="{5B86445C-2F6E-4FEA-907D-14114244D07C}" srcOrd="1" destOrd="0" presId="urn:microsoft.com/office/officeart/2018/5/layout/IconLeafLabelList#1"/>
    <dgm:cxn modelId="{37907EA6-FCA7-44B6-8B1C-142BEC56947F}" type="presParOf" srcId="{6CD8ED35-FF7D-4A67-8B77-E80732805960}" destId="{6C01EE9B-0374-4E99-9560-A7FC39B30DFB}" srcOrd="2" destOrd="0" presId="urn:microsoft.com/office/officeart/2018/5/layout/IconLeafLabelList#1"/>
    <dgm:cxn modelId="{754793E7-8E4C-4735-A8C3-FB6FC206F5CA}" type="presParOf" srcId="{6CD8ED35-FF7D-4A67-8B77-E80732805960}" destId="{B6A4C86A-FE74-4FCA-87D6-746712C6A072}" srcOrd="3" destOrd="0" presId="urn:microsoft.com/office/officeart/2018/5/layout/IconLeafLabelList#1"/>
    <dgm:cxn modelId="{790426B6-0A84-448D-AEE7-61053F3C34D3}" type="presParOf" srcId="{90475E27-4B49-4D8B-B819-D9976BF2650A}" destId="{3B82F740-B618-427A-820C-4F7F18DE4DE0}" srcOrd="1" destOrd="0" presId="urn:microsoft.com/office/officeart/2018/5/layout/IconLeafLabelList#1"/>
    <dgm:cxn modelId="{2117D8F0-FC46-475C-979F-B9843645C29A}" type="presParOf" srcId="{90475E27-4B49-4D8B-B819-D9976BF2650A}" destId="{508E4795-9F99-4AA9-BFA3-076F3C803030}" srcOrd="2" destOrd="0" presId="urn:microsoft.com/office/officeart/2018/5/layout/IconLeafLabelList#1"/>
    <dgm:cxn modelId="{40D4C02C-F258-4BF4-9737-B09D534F1226}" type="presParOf" srcId="{508E4795-9F99-4AA9-BFA3-076F3C803030}" destId="{10233333-4DB0-4BF8-BBE9-757286551496}" srcOrd="0" destOrd="0" presId="urn:microsoft.com/office/officeart/2018/5/layout/IconLeafLabelList#1"/>
    <dgm:cxn modelId="{3A4B4262-FCB4-4B39-A9E1-A7564C5F7AE3}" type="presParOf" srcId="{508E4795-9F99-4AA9-BFA3-076F3C803030}" destId="{99A0B65D-609D-4665-8126-743EC9A6FE3B}" srcOrd="1" destOrd="0" presId="urn:microsoft.com/office/officeart/2018/5/layout/IconLeafLabelList#1"/>
    <dgm:cxn modelId="{B4A6BD01-0503-4597-953C-84ABB31A5AFF}" type="presParOf" srcId="{508E4795-9F99-4AA9-BFA3-076F3C803030}" destId="{4A27B729-4B67-468C-9914-6EF21A637472}" srcOrd="2" destOrd="0" presId="urn:microsoft.com/office/officeart/2018/5/layout/IconLeafLabelList#1"/>
    <dgm:cxn modelId="{049A0DF4-4FE6-4CDC-B91E-739D365AE590}" type="presParOf" srcId="{508E4795-9F99-4AA9-BFA3-076F3C803030}" destId="{AE7F86A4-4F7F-427F-8474-3E33C85CB33F}" srcOrd="3" destOrd="0" presId="urn:microsoft.com/office/officeart/2018/5/layout/IconLeafLabelList#1"/>
    <dgm:cxn modelId="{71060887-F7D6-4752-A133-813A9370320C}" type="presParOf" srcId="{90475E27-4B49-4D8B-B819-D9976BF2650A}" destId="{07B2EE82-CACD-4256-AD16-502F5E7F691C}" srcOrd="3" destOrd="0" presId="urn:microsoft.com/office/officeart/2018/5/layout/IconLeafLabelList#1"/>
    <dgm:cxn modelId="{A19ED10D-F9F5-4A30-AD82-548FBF623651}" type="presParOf" srcId="{90475E27-4B49-4D8B-B819-D9976BF2650A}" destId="{BC7CC3BA-E9CC-455D-8E74-0C050A946450}" srcOrd="4" destOrd="0" presId="urn:microsoft.com/office/officeart/2018/5/layout/IconLeafLabelList#1"/>
    <dgm:cxn modelId="{BEF95017-82C0-46A4-A8FB-5F148584CA7C}" type="presParOf" srcId="{BC7CC3BA-E9CC-455D-8E74-0C050A946450}" destId="{840E8748-2DAE-4597-A7DE-0A96D239085E}" srcOrd="0" destOrd="0" presId="urn:microsoft.com/office/officeart/2018/5/layout/IconLeafLabelList#1"/>
    <dgm:cxn modelId="{DC9ABBAA-6285-4293-AAD9-2C651060EF7D}" type="presParOf" srcId="{BC7CC3BA-E9CC-455D-8E74-0C050A946450}" destId="{A7786954-7CA7-45E8-89B4-76BD832B2479}" srcOrd="1" destOrd="0" presId="urn:microsoft.com/office/officeart/2018/5/layout/IconLeafLabelList#1"/>
    <dgm:cxn modelId="{5288116F-1C73-455E-A58C-1AF9E5BC869D}" type="presParOf" srcId="{BC7CC3BA-E9CC-455D-8E74-0C050A946450}" destId="{AB6A78EA-19F0-4B65-994B-2FFEF8AA80F4}" srcOrd="2" destOrd="0" presId="urn:microsoft.com/office/officeart/2018/5/layout/IconLeafLabelList#1"/>
    <dgm:cxn modelId="{9D86AAC5-4D8D-4C8F-AABF-566396280F83}" type="presParOf" srcId="{BC7CC3BA-E9CC-455D-8E74-0C050A946450}" destId="{86D9DFFA-33B3-4A99-BD96-F78319699BF3}" srcOrd="3" destOrd="0" presId="urn:microsoft.com/office/officeart/2018/5/layout/IconLeafLabelList#1"/>
    <dgm:cxn modelId="{3BA06D73-5603-418D-AB14-078D7325C303}" type="presParOf" srcId="{90475E27-4B49-4D8B-B819-D9976BF2650A}" destId="{7DD6662D-2CA8-40FE-80DD-CF9DBBD55A02}" srcOrd="5" destOrd="0" presId="urn:microsoft.com/office/officeart/2018/5/layout/IconLeafLabelList#1"/>
    <dgm:cxn modelId="{6711D4AE-F28C-4F91-B401-9776F9A051AB}" type="presParOf" srcId="{90475E27-4B49-4D8B-B819-D9976BF2650A}" destId="{6EAA4C5B-C91F-4973-81F9-430E64672B82}" srcOrd="6" destOrd="0" presId="urn:microsoft.com/office/officeart/2018/5/layout/IconLeafLabelList#1"/>
    <dgm:cxn modelId="{848E5149-329E-47AD-A2FF-934D964C77E3}" type="presParOf" srcId="{6EAA4C5B-C91F-4973-81F9-430E64672B82}" destId="{3D8415F2-3B36-48FC-ADC9-FB4537B63C22}" srcOrd="0" destOrd="0" presId="urn:microsoft.com/office/officeart/2018/5/layout/IconLeafLabelList#1"/>
    <dgm:cxn modelId="{1395603C-BC84-4841-9748-3085320F144D}" type="presParOf" srcId="{6EAA4C5B-C91F-4973-81F9-430E64672B82}" destId="{C60B6273-A808-4BAE-9E9D-7BBEB6264472}" srcOrd="1" destOrd="0" presId="urn:microsoft.com/office/officeart/2018/5/layout/IconLeafLabelList#1"/>
    <dgm:cxn modelId="{160817B0-1508-481D-9160-D35F3A3E7565}" type="presParOf" srcId="{6EAA4C5B-C91F-4973-81F9-430E64672B82}" destId="{D390F9FE-9CA3-4564-B2A6-49549091AC3E}" srcOrd="2" destOrd="0" presId="urn:microsoft.com/office/officeart/2018/5/layout/IconLeafLabelList#1"/>
    <dgm:cxn modelId="{F9E257BC-59FC-4508-82CE-8A4A90E0E70C}" type="presParOf" srcId="{6EAA4C5B-C91F-4973-81F9-430E64672B82}" destId="{518472D3-A3C5-4EDC-8AFA-566F28A7E5C1}" srcOrd="3" destOrd="0" presId="urn:microsoft.com/office/officeart/2018/5/layout/IconLeafLabel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3A7E777-E362-4A1D-B3B7-5EEAE0D040D6}" type="doc">
      <dgm:prSet loTypeId="urn:microsoft.com/office/officeart/2005/8/layout/vList2" loCatId="list" qsTypeId="urn:microsoft.com/office/officeart/2005/8/quickstyle/3d2" qsCatId="3D" csTypeId="urn:microsoft.com/office/officeart/2005/8/colors/colorful2" csCatId="colorful"/>
      <dgm:spPr/>
      <dgm:t>
        <a:bodyPr/>
        <a:lstStyle/>
        <a:p>
          <a:endParaRPr lang="en-US"/>
        </a:p>
      </dgm:t>
    </dgm:pt>
    <dgm:pt modelId="{FBB57AC7-5662-4BCE-9BF4-81BAC22CCE08}">
      <dgm:prSet/>
      <dgm:spPr/>
      <dgm:t>
        <a:bodyPr/>
        <a:lstStyle/>
        <a:p>
          <a:r>
            <a:rPr lang="pl-PL" dirty="0">
              <a:solidFill>
                <a:schemeClr val="tx1"/>
              </a:solidFill>
            </a:rPr>
            <a:t>języki pierwszej generacji - języki maszynowe, czyli języki procesorów. Instrukcje zapisane są w postaci liczb binarnych.</a:t>
          </a:r>
          <a:endParaRPr lang="en-US" dirty="0">
            <a:solidFill>
              <a:schemeClr val="tx1"/>
            </a:solidFill>
          </a:endParaRPr>
        </a:p>
      </dgm:t>
    </dgm:pt>
    <dgm:pt modelId="{BD4C758A-B032-4EE0-9767-BDCC36A1AFB0}" type="parTrans" cxnId="{29C05B85-2689-4D64-9281-EB6C247347A5}">
      <dgm:prSet/>
      <dgm:spPr/>
      <dgm:t>
        <a:bodyPr/>
        <a:lstStyle/>
        <a:p>
          <a:endParaRPr lang="en-US"/>
        </a:p>
      </dgm:t>
    </dgm:pt>
    <dgm:pt modelId="{35A1A1FE-3010-42BB-8A0E-A1A3CD55AB6A}" type="sibTrans" cxnId="{29C05B85-2689-4D64-9281-EB6C247347A5}">
      <dgm:prSet/>
      <dgm:spPr/>
      <dgm:t>
        <a:bodyPr/>
        <a:lstStyle/>
        <a:p>
          <a:endParaRPr lang="en-US"/>
        </a:p>
      </dgm:t>
    </dgm:pt>
    <dgm:pt modelId="{EE5E94AC-0C49-4705-975C-71BD4DC4B3E0}">
      <dgm:prSet/>
      <dgm:spPr/>
      <dgm:t>
        <a:bodyPr/>
        <a:lstStyle/>
        <a:p>
          <a:r>
            <a:rPr lang="pl-PL" dirty="0">
              <a:solidFill>
                <a:schemeClr val="tx1"/>
              </a:solidFill>
            </a:rPr>
            <a:t>języki drugiej generacji - języki symboliczne, asemblery. Języki niskiego poziomu, pod względem składni tożsame z maszynowymi, z tą różnicą, że zamiast liczb używa się tu łatwiejszych do zapamiętania </a:t>
          </a:r>
          <a:r>
            <a:rPr lang="pl-PL" dirty="0" err="1">
              <a:solidFill>
                <a:schemeClr val="tx1"/>
              </a:solidFill>
            </a:rPr>
            <a:t>mnemonikonów</a:t>
          </a:r>
          <a:r>
            <a:rPr lang="pl-PL" dirty="0">
              <a:solidFill>
                <a:schemeClr val="tx1"/>
              </a:solidFill>
            </a:rPr>
            <a:t>.</a:t>
          </a:r>
          <a:endParaRPr lang="en-US" dirty="0">
            <a:solidFill>
              <a:schemeClr val="tx1"/>
            </a:solidFill>
          </a:endParaRPr>
        </a:p>
      </dgm:t>
    </dgm:pt>
    <dgm:pt modelId="{AB1FB192-916E-4DA1-A9C8-4D883039B1FD}" type="parTrans" cxnId="{ED3B8344-BEC5-42B5-936B-A9096C14D58F}">
      <dgm:prSet/>
      <dgm:spPr/>
      <dgm:t>
        <a:bodyPr/>
        <a:lstStyle/>
        <a:p>
          <a:endParaRPr lang="en-US"/>
        </a:p>
      </dgm:t>
    </dgm:pt>
    <dgm:pt modelId="{3449CBFA-0CFF-454A-A2E4-FA2E0F281783}" type="sibTrans" cxnId="{ED3B8344-BEC5-42B5-936B-A9096C14D58F}">
      <dgm:prSet/>
      <dgm:spPr/>
      <dgm:t>
        <a:bodyPr/>
        <a:lstStyle/>
        <a:p>
          <a:endParaRPr lang="en-US"/>
        </a:p>
      </dgm:t>
    </dgm:pt>
    <dgm:pt modelId="{7C885581-8CE8-4C10-AEAD-6E64CB415D08}">
      <dgm:prSet/>
      <dgm:spPr/>
      <dgm:t>
        <a:bodyPr/>
        <a:lstStyle/>
        <a:p>
          <a:r>
            <a:rPr lang="pl-PL" dirty="0">
              <a:solidFill>
                <a:schemeClr val="tx1"/>
              </a:solidFill>
            </a:rPr>
            <a:t>języki trzeciej generacji - języki wysokiego poziomu, proceduralne (imperatywne). W tych językach jedna instrukcja jest tłumaczona na kilka instrukcji procesora.</a:t>
          </a:r>
          <a:endParaRPr lang="en-US" dirty="0">
            <a:solidFill>
              <a:schemeClr val="tx1"/>
            </a:solidFill>
          </a:endParaRPr>
        </a:p>
      </dgm:t>
    </dgm:pt>
    <dgm:pt modelId="{BB02D584-C5A8-4A4B-8400-A90C4089699A}" type="parTrans" cxnId="{50D53FA1-D3B0-413F-9B85-0A3A3F8294BB}">
      <dgm:prSet/>
      <dgm:spPr/>
      <dgm:t>
        <a:bodyPr/>
        <a:lstStyle/>
        <a:p>
          <a:endParaRPr lang="en-US"/>
        </a:p>
      </dgm:t>
    </dgm:pt>
    <dgm:pt modelId="{BCE6EF37-4379-4000-A20F-B77FE04D1258}" type="sibTrans" cxnId="{50D53FA1-D3B0-413F-9B85-0A3A3F8294BB}">
      <dgm:prSet/>
      <dgm:spPr/>
      <dgm:t>
        <a:bodyPr/>
        <a:lstStyle/>
        <a:p>
          <a:endParaRPr lang="en-US"/>
        </a:p>
      </dgm:t>
    </dgm:pt>
    <dgm:pt modelId="{417468B9-2B3F-4AB9-B13A-ABCF4D14A42C}">
      <dgm:prSet/>
      <dgm:spPr/>
      <dgm:t>
        <a:bodyPr/>
        <a:lstStyle/>
        <a:p>
          <a:r>
            <a:rPr lang="pl-PL" dirty="0">
              <a:solidFill>
                <a:schemeClr val="tx1"/>
              </a:solidFill>
            </a:rPr>
            <a:t>języki czwartej generacji - języki bardzo wysokiego poziomu, nieproceduralne (deklaratywne). Korzystając z tych języków programista skupia się na problemie, a nie na sposobie jego rozwiązania. Semantyka wielu języków tej generacji przypomina składnię języka naturalnego. Przykład - język SQL.</a:t>
          </a:r>
          <a:endParaRPr lang="en-US" dirty="0">
            <a:solidFill>
              <a:schemeClr val="tx1"/>
            </a:solidFill>
          </a:endParaRPr>
        </a:p>
      </dgm:t>
    </dgm:pt>
    <dgm:pt modelId="{77F10284-7CF0-4DB5-A21C-7791379DAF20}" type="parTrans" cxnId="{E5BCF8FE-4A8A-4B11-9367-1E2ADB605E75}">
      <dgm:prSet/>
      <dgm:spPr/>
      <dgm:t>
        <a:bodyPr/>
        <a:lstStyle/>
        <a:p>
          <a:endParaRPr lang="en-US"/>
        </a:p>
      </dgm:t>
    </dgm:pt>
    <dgm:pt modelId="{5AB94C64-84C1-443E-B30B-1B6675D01643}" type="sibTrans" cxnId="{E5BCF8FE-4A8A-4B11-9367-1E2ADB605E75}">
      <dgm:prSet/>
      <dgm:spPr/>
      <dgm:t>
        <a:bodyPr/>
        <a:lstStyle/>
        <a:p>
          <a:endParaRPr lang="en-US"/>
        </a:p>
      </dgm:t>
    </dgm:pt>
    <dgm:pt modelId="{7C473494-57BC-437E-B9E4-18D9C9F742E5}">
      <dgm:prSet/>
      <dgm:spPr/>
      <dgm:t>
        <a:bodyPr/>
        <a:lstStyle/>
        <a:p>
          <a:r>
            <a:rPr lang="pl-PL" dirty="0">
              <a:solidFill>
                <a:schemeClr val="tx1"/>
              </a:solidFill>
            </a:rPr>
            <a:t>języki piątej generacji - języki sztucznej inteligencji, najbardziej zbliżone do języka naturalnego. Przykład - język PROLOG.</a:t>
          </a:r>
          <a:endParaRPr lang="en-US" dirty="0">
            <a:solidFill>
              <a:schemeClr val="tx1"/>
            </a:solidFill>
          </a:endParaRPr>
        </a:p>
      </dgm:t>
    </dgm:pt>
    <dgm:pt modelId="{6B703F8B-7C7D-48E6-8AE5-691F1ACBF8C5}" type="parTrans" cxnId="{AEB92DEF-5142-4A0A-9AB3-B11037E3DFFE}">
      <dgm:prSet/>
      <dgm:spPr/>
      <dgm:t>
        <a:bodyPr/>
        <a:lstStyle/>
        <a:p>
          <a:endParaRPr lang="en-US"/>
        </a:p>
      </dgm:t>
    </dgm:pt>
    <dgm:pt modelId="{B18583B0-4865-4EE3-AD1D-4660EAFBE019}" type="sibTrans" cxnId="{AEB92DEF-5142-4A0A-9AB3-B11037E3DFFE}">
      <dgm:prSet/>
      <dgm:spPr/>
      <dgm:t>
        <a:bodyPr/>
        <a:lstStyle/>
        <a:p>
          <a:endParaRPr lang="en-US"/>
        </a:p>
      </dgm:t>
    </dgm:pt>
    <dgm:pt modelId="{7965DC4A-B1C6-40AD-A775-F54E8337448D}" type="pres">
      <dgm:prSet presAssocID="{D3A7E777-E362-4A1D-B3B7-5EEAE0D040D6}" presName="linear" presStyleCnt="0">
        <dgm:presLayoutVars>
          <dgm:animLvl val="lvl"/>
          <dgm:resizeHandles val="exact"/>
        </dgm:presLayoutVars>
      </dgm:prSet>
      <dgm:spPr/>
      <dgm:t>
        <a:bodyPr/>
        <a:lstStyle/>
        <a:p>
          <a:endParaRPr lang="pl-PL"/>
        </a:p>
      </dgm:t>
    </dgm:pt>
    <dgm:pt modelId="{9828FEBD-6EE1-4AD4-9D7B-3D21BED9580C}" type="pres">
      <dgm:prSet presAssocID="{FBB57AC7-5662-4BCE-9BF4-81BAC22CCE08}" presName="parentText" presStyleLbl="node1" presStyleIdx="0" presStyleCnt="5">
        <dgm:presLayoutVars>
          <dgm:chMax val="0"/>
          <dgm:bulletEnabled val="1"/>
        </dgm:presLayoutVars>
      </dgm:prSet>
      <dgm:spPr/>
      <dgm:t>
        <a:bodyPr/>
        <a:lstStyle/>
        <a:p>
          <a:endParaRPr lang="pl-PL"/>
        </a:p>
      </dgm:t>
    </dgm:pt>
    <dgm:pt modelId="{2389B0A9-5A75-4E9D-AD2B-4A011B579854}" type="pres">
      <dgm:prSet presAssocID="{35A1A1FE-3010-42BB-8A0E-A1A3CD55AB6A}" presName="spacer" presStyleCnt="0"/>
      <dgm:spPr/>
    </dgm:pt>
    <dgm:pt modelId="{6769E586-7180-408E-8555-5119625BF37C}" type="pres">
      <dgm:prSet presAssocID="{EE5E94AC-0C49-4705-975C-71BD4DC4B3E0}" presName="parentText" presStyleLbl="node1" presStyleIdx="1" presStyleCnt="5">
        <dgm:presLayoutVars>
          <dgm:chMax val="0"/>
          <dgm:bulletEnabled val="1"/>
        </dgm:presLayoutVars>
      </dgm:prSet>
      <dgm:spPr/>
      <dgm:t>
        <a:bodyPr/>
        <a:lstStyle/>
        <a:p>
          <a:endParaRPr lang="pl-PL"/>
        </a:p>
      </dgm:t>
    </dgm:pt>
    <dgm:pt modelId="{F21A3031-95CF-4E24-87AE-4CC06F5EA613}" type="pres">
      <dgm:prSet presAssocID="{3449CBFA-0CFF-454A-A2E4-FA2E0F281783}" presName="spacer" presStyleCnt="0"/>
      <dgm:spPr/>
    </dgm:pt>
    <dgm:pt modelId="{73BCB26E-7F07-4394-9DCD-494F4E88354B}" type="pres">
      <dgm:prSet presAssocID="{7C885581-8CE8-4C10-AEAD-6E64CB415D08}" presName="parentText" presStyleLbl="node1" presStyleIdx="2" presStyleCnt="5">
        <dgm:presLayoutVars>
          <dgm:chMax val="0"/>
          <dgm:bulletEnabled val="1"/>
        </dgm:presLayoutVars>
      </dgm:prSet>
      <dgm:spPr/>
      <dgm:t>
        <a:bodyPr/>
        <a:lstStyle/>
        <a:p>
          <a:endParaRPr lang="pl-PL"/>
        </a:p>
      </dgm:t>
    </dgm:pt>
    <dgm:pt modelId="{80CEFB9F-E4FB-436E-B87E-C57BD94EECE3}" type="pres">
      <dgm:prSet presAssocID="{BCE6EF37-4379-4000-A20F-B77FE04D1258}" presName="spacer" presStyleCnt="0"/>
      <dgm:spPr/>
    </dgm:pt>
    <dgm:pt modelId="{94D1A872-E6AE-4AC1-AF91-65562B0D8B8B}" type="pres">
      <dgm:prSet presAssocID="{417468B9-2B3F-4AB9-B13A-ABCF4D14A42C}" presName="parentText" presStyleLbl="node1" presStyleIdx="3" presStyleCnt="5">
        <dgm:presLayoutVars>
          <dgm:chMax val="0"/>
          <dgm:bulletEnabled val="1"/>
        </dgm:presLayoutVars>
      </dgm:prSet>
      <dgm:spPr/>
      <dgm:t>
        <a:bodyPr/>
        <a:lstStyle/>
        <a:p>
          <a:endParaRPr lang="pl-PL"/>
        </a:p>
      </dgm:t>
    </dgm:pt>
    <dgm:pt modelId="{FB8F3A2C-9960-4C32-B2C1-94E01089F82B}" type="pres">
      <dgm:prSet presAssocID="{5AB94C64-84C1-443E-B30B-1B6675D01643}" presName="spacer" presStyleCnt="0"/>
      <dgm:spPr/>
    </dgm:pt>
    <dgm:pt modelId="{25186173-7AB1-4F00-88BA-19C124C5339D}" type="pres">
      <dgm:prSet presAssocID="{7C473494-57BC-437E-B9E4-18D9C9F742E5}" presName="parentText" presStyleLbl="node1" presStyleIdx="4" presStyleCnt="5">
        <dgm:presLayoutVars>
          <dgm:chMax val="0"/>
          <dgm:bulletEnabled val="1"/>
        </dgm:presLayoutVars>
      </dgm:prSet>
      <dgm:spPr/>
      <dgm:t>
        <a:bodyPr/>
        <a:lstStyle/>
        <a:p>
          <a:endParaRPr lang="pl-PL"/>
        </a:p>
      </dgm:t>
    </dgm:pt>
  </dgm:ptLst>
  <dgm:cxnLst>
    <dgm:cxn modelId="{26A729FC-E9D4-4CC7-BD62-546556C77478}" type="presOf" srcId="{FBB57AC7-5662-4BCE-9BF4-81BAC22CCE08}" destId="{9828FEBD-6EE1-4AD4-9D7B-3D21BED9580C}" srcOrd="0" destOrd="0" presId="urn:microsoft.com/office/officeart/2005/8/layout/vList2"/>
    <dgm:cxn modelId="{ED3B8344-BEC5-42B5-936B-A9096C14D58F}" srcId="{D3A7E777-E362-4A1D-B3B7-5EEAE0D040D6}" destId="{EE5E94AC-0C49-4705-975C-71BD4DC4B3E0}" srcOrd="1" destOrd="0" parTransId="{AB1FB192-916E-4DA1-A9C8-4D883039B1FD}" sibTransId="{3449CBFA-0CFF-454A-A2E4-FA2E0F281783}"/>
    <dgm:cxn modelId="{50D53FA1-D3B0-413F-9B85-0A3A3F8294BB}" srcId="{D3A7E777-E362-4A1D-B3B7-5EEAE0D040D6}" destId="{7C885581-8CE8-4C10-AEAD-6E64CB415D08}" srcOrd="2" destOrd="0" parTransId="{BB02D584-C5A8-4A4B-8400-A90C4089699A}" sibTransId="{BCE6EF37-4379-4000-A20F-B77FE04D1258}"/>
    <dgm:cxn modelId="{EF08E756-E509-4A96-9283-5DFB3D15AB5F}" type="presOf" srcId="{D3A7E777-E362-4A1D-B3B7-5EEAE0D040D6}" destId="{7965DC4A-B1C6-40AD-A775-F54E8337448D}" srcOrd="0" destOrd="0" presId="urn:microsoft.com/office/officeart/2005/8/layout/vList2"/>
    <dgm:cxn modelId="{ECA8F21E-14ED-4A2B-97E6-45254C32076D}" type="presOf" srcId="{7C473494-57BC-437E-B9E4-18D9C9F742E5}" destId="{25186173-7AB1-4F00-88BA-19C124C5339D}" srcOrd="0" destOrd="0" presId="urn:microsoft.com/office/officeart/2005/8/layout/vList2"/>
    <dgm:cxn modelId="{A4FF9785-A3B6-4AA6-A515-EC9D315961FB}" type="presOf" srcId="{EE5E94AC-0C49-4705-975C-71BD4DC4B3E0}" destId="{6769E586-7180-408E-8555-5119625BF37C}" srcOrd="0" destOrd="0" presId="urn:microsoft.com/office/officeart/2005/8/layout/vList2"/>
    <dgm:cxn modelId="{E5BCF8FE-4A8A-4B11-9367-1E2ADB605E75}" srcId="{D3A7E777-E362-4A1D-B3B7-5EEAE0D040D6}" destId="{417468B9-2B3F-4AB9-B13A-ABCF4D14A42C}" srcOrd="3" destOrd="0" parTransId="{77F10284-7CF0-4DB5-A21C-7791379DAF20}" sibTransId="{5AB94C64-84C1-443E-B30B-1B6675D01643}"/>
    <dgm:cxn modelId="{6F928740-DC3B-4618-9767-C5581DAFE2FC}" type="presOf" srcId="{417468B9-2B3F-4AB9-B13A-ABCF4D14A42C}" destId="{94D1A872-E6AE-4AC1-AF91-65562B0D8B8B}" srcOrd="0" destOrd="0" presId="urn:microsoft.com/office/officeart/2005/8/layout/vList2"/>
    <dgm:cxn modelId="{29C05B85-2689-4D64-9281-EB6C247347A5}" srcId="{D3A7E777-E362-4A1D-B3B7-5EEAE0D040D6}" destId="{FBB57AC7-5662-4BCE-9BF4-81BAC22CCE08}" srcOrd="0" destOrd="0" parTransId="{BD4C758A-B032-4EE0-9767-BDCC36A1AFB0}" sibTransId="{35A1A1FE-3010-42BB-8A0E-A1A3CD55AB6A}"/>
    <dgm:cxn modelId="{AEB92DEF-5142-4A0A-9AB3-B11037E3DFFE}" srcId="{D3A7E777-E362-4A1D-B3B7-5EEAE0D040D6}" destId="{7C473494-57BC-437E-B9E4-18D9C9F742E5}" srcOrd="4" destOrd="0" parTransId="{6B703F8B-7C7D-48E6-8AE5-691F1ACBF8C5}" sibTransId="{B18583B0-4865-4EE3-AD1D-4660EAFBE019}"/>
    <dgm:cxn modelId="{E399F7EF-B0AC-4297-9158-7AE6538311CC}" type="presOf" srcId="{7C885581-8CE8-4C10-AEAD-6E64CB415D08}" destId="{73BCB26E-7F07-4394-9DCD-494F4E88354B}" srcOrd="0" destOrd="0" presId="urn:microsoft.com/office/officeart/2005/8/layout/vList2"/>
    <dgm:cxn modelId="{62B52736-7A4F-4FC3-9D51-F58F1D2B72B2}" type="presParOf" srcId="{7965DC4A-B1C6-40AD-A775-F54E8337448D}" destId="{9828FEBD-6EE1-4AD4-9D7B-3D21BED9580C}" srcOrd="0" destOrd="0" presId="urn:microsoft.com/office/officeart/2005/8/layout/vList2"/>
    <dgm:cxn modelId="{CEA967E6-BE09-4B8C-A205-B4E35CDF10BB}" type="presParOf" srcId="{7965DC4A-B1C6-40AD-A775-F54E8337448D}" destId="{2389B0A9-5A75-4E9D-AD2B-4A011B579854}" srcOrd="1" destOrd="0" presId="urn:microsoft.com/office/officeart/2005/8/layout/vList2"/>
    <dgm:cxn modelId="{5AEAE343-DF30-42E5-9A40-B27AA1F4EF87}" type="presParOf" srcId="{7965DC4A-B1C6-40AD-A775-F54E8337448D}" destId="{6769E586-7180-408E-8555-5119625BF37C}" srcOrd="2" destOrd="0" presId="urn:microsoft.com/office/officeart/2005/8/layout/vList2"/>
    <dgm:cxn modelId="{641655E5-6E2A-4FA1-9AC5-F52581940014}" type="presParOf" srcId="{7965DC4A-B1C6-40AD-A775-F54E8337448D}" destId="{F21A3031-95CF-4E24-87AE-4CC06F5EA613}" srcOrd="3" destOrd="0" presId="urn:microsoft.com/office/officeart/2005/8/layout/vList2"/>
    <dgm:cxn modelId="{ED08CF94-7F6D-4D73-822F-93FFF283CF51}" type="presParOf" srcId="{7965DC4A-B1C6-40AD-A775-F54E8337448D}" destId="{73BCB26E-7F07-4394-9DCD-494F4E88354B}" srcOrd="4" destOrd="0" presId="urn:microsoft.com/office/officeart/2005/8/layout/vList2"/>
    <dgm:cxn modelId="{6126324E-F6EE-44A3-8484-4E05E385D38A}" type="presParOf" srcId="{7965DC4A-B1C6-40AD-A775-F54E8337448D}" destId="{80CEFB9F-E4FB-436E-B87E-C57BD94EECE3}" srcOrd="5" destOrd="0" presId="urn:microsoft.com/office/officeart/2005/8/layout/vList2"/>
    <dgm:cxn modelId="{4AC5AFA0-0E25-41BC-A601-1214FD5FCB51}" type="presParOf" srcId="{7965DC4A-B1C6-40AD-A775-F54E8337448D}" destId="{94D1A872-E6AE-4AC1-AF91-65562B0D8B8B}" srcOrd="6" destOrd="0" presId="urn:microsoft.com/office/officeart/2005/8/layout/vList2"/>
    <dgm:cxn modelId="{546585F1-1C7A-422C-97C7-EDAA8021D818}" type="presParOf" srcId="{7965DC4A-B1C6-40AD-A775-F54E8337448D}" destId="{FB8F3A2C-9960-4C32-B2C1-94E01089F82B}" srcOrd="7" destOrd="0" presId="urn:microsoft.com/office/officeart/2005/8/layout/vList2"/>
    <dgm:cxn modelId="{D9497331-5CD9-4EF9-8209-5AC9BF7C4EB5}" type="presParOf" srcId="{7965DC4A-B1C6-40AD-A775-F54E8337448D}" destId="{25186173-7AB1-4F00-88BA-19C124C5339D}" srcOrd="8"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C4E6730-0833-470F-915C-7D7723D9CD52}" type="doc">
      <dgm:prSet loTypeId="urn:microsoft.com/office/officeart/2005/8/layout/vList2" loCatId="list" qsTypeId="urn:microsoft.com/office/officeart/2005/8/quickstyle/simple4" qsCatId="simple" csTypeId="urn:microsoft.com/office/officeart/2005/8/colors/colorful2" csCatId="colorful"/>
      <dgm:spPr/>
      <dgm:t>
        <a:bodyPr/>
        <a:lstStyle/>
        <a:p>
          <a:endParaRPr lang="en-US"/>
        </a:p>
      </dgm:t>
    </dgm:pt>
    <dgm:pt modelId="{7490DBEA-9A60-4B40-9D77-C72F51608969}">
      <dgm:prSet/>
      <dgm:spPr/>
      <dgm:t>
        <a:bodyPr/>
        <a:lstStyle/>
        <a:p>
          <a:r>
            <a:rPr lang="pl-PL"/>
            <a:t>języki wysokiego poziomu, np. Pascal, C</a:t>
          </a:r>
          <a:endParaRPr lang="en-US"/>
        </a:p>
      </dgm:t>
    </dgm:pt>
    <dgm:pt modelId="{A9D574AE-1AE3-4E72-B0D5-72E42D6FA697}" type="parTrans" cxnId="{EC085B36-D5C9-4980-8B05-0E01BF9E5E3C}">
      <dgm:prSet/>
      <dgm:spPr/>
      <dgm:t>
        <a:bodyPr/>
        <a:lstStyle/>
        <a:p>
          <a:endParaRPr lang="en-US"/>
        </a:p>
      </dgm:t>
    </dgm:pt>
    <dgm:pt modelId="{8E65A67E-02AC-4FA8-AD19-F3F78426E9D9}" type="sibTrans" cxnId="{EC085B36-D5C9-4980-8B05-0E01BF9E5E3C}">
      <dgm:prSet/>
      <dgm:spPr/>
      <dgm:t>
        <a:bodyPr/>
        <a:lstStyle/>
        <a:p>
          <a:endParaRPr lang="en-US"/>
        </a:p>
      </dgm:t>
    </dgm:pt>
    <dgm:pt modelId="{D2B3AE76-E9C8-4A0A-A375-AD32122DB9E9}">
      <dgm:prSet/>
      <dgm:spPr/>
      <dgm:t>
        <a:bodyPr/>
        <a:lstStyle/>
        <a:p>
          <a:r>
            <a:rPr lang="pl-PL"/>
            <a:t>języki niskiego poziomu (poziom maszynowy),. np Assemblery</a:t>
          </a:r>
          <a:endParaRPr lang="en-US"/>
        </a:p>
      </dgm:t>
    </dgm:pt>
    <dgm:pt modelId="{525958A5-E38F-4D46-8F30-D6FD06F0682D}" type="parTrans" cxnId="{C5853ABA-B66D-432E-BBB0-86F2DAFC1FCE}">
      <dgm:prSet/>
      <dgm:spPr/>
      <dgm:t>
        <a:bodyPr/>
        <a:lstStyle/>
        <a:p>
          <a:endParaRPr lang="en-US"/>
        </a:p>
      </dgm:t>
    </dgm:pt>
    <dgm:pt modelId="{1E4FAEC1-2DBC-4BE4-A70E-E075C2D7DB50}" type="sibTrans" cxnId="{C5853ABA-B66D-432E-BBB0-86F2DAFC1FCE}">
      <dgm:prSet/>
      <dgm:spPr/>
      <dgm:t>
        <a:bodyPr/>
        <a:lstStyle/>
        <a:p>
          <a:endParaRPr lang="en-US"/>
        </a:p>
      </dgm:t>
    </dgm:pt>
    <dgm:pt modelId="{58092DF6-105E-4227-BD51-8CD93E50407C}" type="pres">
      <dgm:prSet presAssocID="{3C4E6730-0833-470F-915C-7D7723D9CD52}" presName="linear" presStyleCnt="0">
        <dgm:presLayoutVars>
          <dgm:animLvl val="lvl"/>
          <dgm:resizeHandles val="exact"/>
        </dgm:presLayoutVars>
      </dgm:prSet>
      <dgm:spPr/>
      <dgm:t>
        <a:bodyPr/>
        <a:lstStyle/>
        <a:p>
          <a:endParaRPr lang="pl-PL"/>
        </a:p>
      </dgm:t>
    </dgm:pt>
    <dgm:pt modelId="{CBF2867B-0B38-4717-A8E1-2F70649AA310}" type="pres">
      <dgm:prSet presAssocID="{7490DBEA-9A60-4B40-9D77-C72F51608969}" presName="parentText" presStyleLbl="node1" presStyleIdx="0" presStyleCnt="2">
        <dgm:presLayoutVars>
          <dgm:chMax val="0"/>
          <dgm:bulletEnabled val="1"/>
        </dgm:presLayoutVars>
      </dgm:prSet>
      <dgm:spPr/>
      <dgm:t>
        <a:bodyPr/>
        <a:lstStyle/>
        <a:p>
          <a:endParaRPr lang="pl-PL"/>
        </a:p>
      </dgm:t>
    </dgm:pt>
    <dgm:pt modelId="{40F77C37-2831-492F-9C47-C1A0E63B2FED}" type="pres">
      <dgm:prSet presAssocID="{8E65A67E-02AC-4FA8-AD19-F3F78426E9D9}" presName="spacer" presStyleCnt="0"/>
      <dgm:spPr/>
    </dgm:pt>
    <dgm:pt modelId="{F8FFC4FE-76B4-4EC9-9FF4-7CE970C47879}" type="pres">
      <dgm:prSet presAssocID="{D2B3AE76-E9C8-4A0A-A375-AD32122DB9E9}" presName="parentText" presStyleLbl="node1" presStyleIdx="1" presStyleCnt="2">
        <dgm:presLayoutVars>
          <dgm:chMax val="0"/>
          <dgm:bulletEnabled val="1"/>
        </dgm:presLayoutVars>
      </dgm:prSet>
      <dgm:spPr/>
      <dgm:t>
        <a:bodyPr/>
        <a:lstStyle/>
        <a:p>
          <a:endParaRPr lang="pl-PL"/>
        </a:p>
      </dgm:t>
    </dgm:pt>
  </dgm:ptLst>
  <dgm:cxnLst>
    <dgm:cxn modelId="{ECDC7EDC-993B-4A53-9D84-11A61C0456B2}" type="presOf" srcId="{D2B3AE76-E9C8-4A0A-A375-AD32122DB9E9}" destId="{F8FFC4FE-76B4-4EC9-9FF4-7CE970C47879}" srcOrd="0" destOrd="0" presId="urn:microsoft.com/office/officeart/2005/8/layout/vList2"/>
    <dgm:cxn modelId="{7D4CDD82-4CFE-4F99-81BB-905C521AFB50}" type="presOf" srcId="{7490DBEA-9A60-4B40-9D77-C72F51608969}" destId="{CBF2867B-0B38-4717-A8E1-2F70649AA310}" srcOrd="0" destOrd="0" presId="urn:microsoft.com/office/officeart/2005/8/layout/vList2"/>
    <dgm:cxn modelId="{EC085B36-D5C9-4980-8B05-0E01BF9E5E3C}" srcId="{3C4E6730-0833-470F-915C-7D7723D9CD52}" destId="{7490DBEA-9A60-4B40-9D77-C72F51608969}" srcOrd="0" destOrd="0" parTransId="{A9D574AE-1AE3-4E72-B0D5-72E42D6FA697}" sibTransId="{8E65A67E-02AC-4FA8-AD19-F3F78426E9D9}"/>
    <dgm:cxn modelId="{C429D518-7527-4610-9B06-EA77DBC45BB6}" type="presOf" srcId="{3C4E6730-0833-470F-915C-7D7723D9CD52}" destId="{58092DF6-105E-4227-BD51-8CD93E50407C}" srcOrd="0" destOrd="0" presId="urn:microsoft.com/office/officeart/2005/8/layout/vList2"/>
    <dgm:cxn modelId="{C5853ABA-B66D-432E-BBB0-86F2DAFC1FCE}" srcId="{3C4E6730-0833-470F-915C-7D7723D9CD52}" destId="{D2B3AE76-E9C8-4A0A-A375-AD32122DB9E9}" srcOrd="1" destOrd="0" parTransId="{525958A5-E38F-4D46-8F30-D6FD06F0682D}" sibTransId="{1E4FAEC1-2DBC-4BE4-A70E-E075C2D7DB50}"/>
    <dgm:cxn modelId="{68FE30EB-5F49-47AF-A6EE-A6F7494520C3}" type="presParOf" srcId="{58092DF6-105E-4227-BD51-8CD93E50407C}" destId="{CBF2867B-0B38-4717-A8E1-2F70649AA310}" srcOrd="0" destOrd="0" presId="urn:microsoft.com/office/officeart/2005/8/layout/vList2"/>
    <dgm:cxn modelId="{B8E8469A-ED89-4E6C-A2C9-40142D8B28E9}" type="presParOf" srcId="{58092DF6-105E-4227-BD51-8CD93E50407C}" destId="{40F77C37-2831-492F-9C47-C1A0E63B2FED}" srcOrd="1" destOrd="0" presId="urn:microsoft.com/office/officeart/2005/8/layout/vList2"/>
    <dgm:cxn modelId="{7E4A97F4-AAD8-463E-B9A1-E68782CB55C7}" type="presParOf" srcId="{58092DF6-105E-4227-BD51-8CD93E50407C}" destId="{F8FFC4FE-76B4-4EC9-9FF4-7CE970C47879}" srcOrd="2"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13150C5-BAD9-4F94-99A7-0203C617AF80}" type="doc">
      <dgm:prSet loTypeId="urn:microsoft.com/office/officeart/2005/8/layout/default#1" loCatId="list" qsTypeId="urn:microsoft.com/office/officeart/2005/8/quickstyle/simple2" qsCatId="simple" csTypeId="urn:microsoft.com/office/officeart/2005/8/colors/colorful1#1" csCatId="colorful"/>
      <dgm:spPr/>
      <dgm:t>
        <a:bodyPr/>
        <a:lstStyle/>
        <a:p>
          <a:endParaRPr lang="en-US"/>
        </a:p>
      </dgm:t>
    </dgm:pt>
    <dgm:pt modelId="{7DB791D7-18DE-4628-AECD-77028B123BD4}">
      <dgm:prSet/>
      <dgm:spPr/>
      <dgm:t>
        <a:bodyPr/>
        <a:lstStyle/>
        <a:p>
          <a:r>
            <a:rPr lang="pl-PL"/>
            <a:t>tworzenie aplikacji internetowych - Java, JS, PHP</a:t>
          </a:r>
          <a:endParaRPr lang="en-US"/>
        </a:p>
      </dgm:t>
    </dgm:pt>
    <dgm:pt modelId="{DA85B649-39D8-475D-8175-C9137291EE2D}" type="parTrans" cxnId="{33EF7F0F-CA75-4B23-9F53-6121F30EB0A7}">
      <dgm:prSet/>
      <dgm:spPr/>
      <dgm:t>
        <a:bodyPr/>
        <a:lstStyle/>
        <a:p>
          <a:endParaRPr lang="en-US"/>
        </a:p>
      </dgm:t>
    </dgm:pt>
    <dgm:pt modelId="{ACE90DB4-9FCD-42E7-B390-4D125D668B91}" type="sibTrans" cxnId="{33EF7F0F-CA75-4B23-9F53-6121F30EB0A7}">
      <dgm:prSet/>
      <dgm:spPr/>
      <dgm:t>
        <a:bodyPr/>
        <a:lstStyle/>
        <a:p>
          <a:endParaRPr lang="en-US"/>
        </a:p>
      </dgm:t>
    </dgm:pt>
    <dgm:pt modelId="{E6314AF9-14FB-4CAA-BD2C-8C210AB7B16F}">
      <dgm:prSet/>
      <dgm:spPr/>
      <dgm:t>
        <a:bodyPr/>
        <a:lstStyle/>
        <a:p>
          <a:r>
            <a:rPr lang="pl-PL"/>
            <a:t>dostęp do baz danych - SQL</a:t>
          </a:r>
          <a:endParaRPr lang="en-US"/>
        </a:p>
      </dgm:t>
    </dgm:pt>
    <dgm:pt modelId="{C9536C15-CFA1-4B4B-98B7-A8E3F0D86FFC}" type="parTrans" cxnId="{20C7675D-F2C1-4FE1-ABC9-1F5D26E7406C}">
      <dgm:prSet/>
      <dgm:spPr/>
      <dgm:t>
        <a:bodyPr/>
        <a:lstStyle/>
        <a:p>
          <a:endParaRPr lang="en-US"/>
        </a:p>
      </dgm:t>
    </dgm:pt>
    <dgm:pt modelId="{7185D813-D302-4099-880A-5CB3AD9E190A}" type="sibTrans" cxnId="{20C7675D-F2C1-4FE1-ABC9-1F5D26E7406C}">
      <dgm:prSet/>
      <dgm:spPr/>
      <dgm:t>
        <a:bodyPr/>
        <a:lstStyle/>
        <a:p>
          <a:endParaRPr lang="en-US"/>
        </a:p>
      </dgm:t>
    </dgm:pt>
    <dgm:pt modelId="{B746AC19-37D1-49BE-A8D8-59515359381E}">
      <dgm:prSet/>
      <dgm:spPr/>
      <dgm:t>
        <a:bodyPr/>
        <a:lstStyle/>
        <a:p>
          <a:r>
            <a:rPr lang="pl-PL"/>
            <a:t>obliczenia matematyczne - Fortran</a:t>
          </a:r>
          <a:endParaRPr lang="en-US"/>
        </a:p>
      </dgm:t>
    </dgm:pt>
    <dgm:pt modelId="{D5A475E5-D74B-4CF6-9544-66AAB120C6ED}" type="parTrans" cxnId="{EBDF5A74-5464-47D8-8986-6F8854F8A39C}">
      <dgm:prSet/>
      <dgm:spPr/>
      <dgm:t>
        <a:bodyPr/>
        <a:lstStyle/>
        <a:p>
          <a:endParaRPr lang="en-US"/>
        </a:p>
      </dgm:t>
    </dgm:pt>
    <dgm:pt modelId="{FF96621D-1E0E-4A9E-AEBD-12BDD71FEA17}" type="sibTrans" cxnId="{EBDF5A74-5464-47D8-8986-6F8854F8A39C}">
      <dgm:prSet/>
      <dgm:spPr/>
      <dgm:t>
        <a:bodyPr/>
        <a:lstStyle/>
        <a:p>
          <a:endParaRPr lang="en-US"/>
        </a:p>
      </dgm:t>
    </dgm:pt>
    <dgm:pt modelId="{7F84E85D-78D9-41E0-8969-B196DA4D87D2}">
      <dgm:prSet/>
      <dgm:spPr/>
      <dgm:t>
        <a:bodyPr/>
        <a:lstStyle/>
        <a:p>
          <a:r>
            <a:rPr lang="pl-PL"/>
            <a:t>dydaktyczne - LOGO</a:t>
          </a:r>
          <a:endParaRPr lang="en-US"/>
        </a:p>
      </dgm:t>
    </dgm:pt>
    <dgm:pt modelId="{4A768E2B-5916-4A41-9D91-2D83DF460EEE}" type="parTrans" cxnId="{33E70AAC-AE07-44AD-A8A7-81ACE453A3CB}">
      <dgm:prSet/>
      <dgm:spPr/>
      <dgm:t>
        <a:bodyPr/>
        <a:lstStyle/>
        <a:p>
          <a:endParaRPr lang="en-US"/>
        </a:p>
      </dgm:t>
    </dgm:pt>
    <dgm:pt modelId="{E57FF588-11C5-49B9-B663-5A3816DB88B3}" type="sibTrans" cxnId="{33E70AAC-AE07-44AD-A8A7-81ACE453A3CB}">
      <dgm:prSet/>
      <dgm:spPr/>
      <dgm:t>
        <a:bodyPr/>
        <a:lstStyle/>
        <a:p>
          <a:endParaRPr lang="en-US"/>
        </a:p>
      </dgm:t>
    </dgm:pt>
    <dgm:pt modelId="{95D49D92-89CF-48B3-AC93-74AA38ECB8D9}">
      <dgm:prSet/>
      <dgm:spPr/>
      <dgm:t>
        <a:bodyPr/>
        <a:lstStyle/>
        <a:p>
          <a:r>
            <a:rPr lang="pl-PL"/>
            <a:t>inne (uniwersalne) - Pascal, C/C++</a:t>
          </a:r>
          <a:endParaRPr lang="en-US"/>
        </a:p>
      </dgm:t>
    </dgm:pt>
    <dgm:pt modelId="{E1515F11-1A73-46AC-AAD2-A17766E4AAFA}" type="parTrans" cxnId="{5ABA571D-C5C0-42E1-8FB2-9D74DA891C2D}">
      <dgm:prSet/>
      <dgm:spPr/>
      <dgm:t>
        <a:bodyPr/>
        <a:lstStyle/>
        <a:p>
          <a:endParaRPr lang="en-US"/>
        </a:p>
      </dgm:t>
    </dgm:pt>
    <dgm:pt modelId="{7FD03F06-72F1-4743-AE3F-63080AC24AB6}" type="sibTrans" cxnId="{5ABA571D-C5C0-42E1-8FB2-9D74DA891C2D}">
      <dgm:prSet/>
      <dgm:spPr/>
      <dgm:t>
        <a:bodyPr/>
        <a:lstStyle/>
        <a:p>
          <a:endParaRPr lang="en-US"/>
        </a:p>
      </dgm:t>
    </dgm:pt>
    <dgm:pt modelId="{217DAC3F-B827-4055-8890-24C320997B59}">
      <dgm:prSet/>
      <dgm:spPr/>
      <dgm:t>
        <a:bodyPr/>
        <a:lstStyle/>
        <a:p>
          <a:r>
            <a:rPr lang="pl-PL"/>
            <a:t>programowanie wizualne - Visual C, Visual Basic, Delphi</a:t>
          </a:r>
          <a:endParaRPr lang="en-US"/>
        </a:p>
      </dgm:t>
    </dgm:pt>
    <dgm:pt modelId="{E01105D6-1056-4511-922D-FA85CFB5315D}" type="parTrans" cxnId="{6D64874B-3E46-43D1-AA5E-9C7B8C68A363}">
      <dgm:prSet/>
      <dgm:spPr/>
      <dgm:t>
        <a:bodyPr/>
        <a:lstStyle/>
        <a:p>
          <a:endParaRPr lang="en-US"/>
        </a:p>
      </dgm:t>
    </dgm:pt>
    <dgm:pt modelId="{5B79ECE3-1F2A-45EF-9B15-C93DC33E4257}" type="sibTrans" cxnId="{6D64874B-3E46-43D1-AA5E-9C7B8C68A363}">
      <dgm:prSet/>
      <dgm:spPr/>
      <dgm:t>
        <a:bodyPr/>
        <a:lstStyle/>
        <a:p>
          <a:endParaRPr lang="en-US"/>
        </a:p>
      </dgm:t>
    </dgm:pt>
    <dgm:pt modelId="{383EBA73-913E-457D-983E-1E4E854463D9}">
      <dgm:prSet/>
      <dgm:spPr/>
      <dgm:t>
        <a:bodyPr/>
        <a:lstStyle/>
        <a:p>
          <a:r>
            <a:rPr lang="pl-PL"/>
            <a:t>opis danych - PostScript, HTML, XML</a:t>
          </a:r>
          <a:endParaRPr lang="en-US"/>
        </a:p>
      </dgm:t>
    </dgm:pt>
    <dgm:pt modelId="{CDBB25AA-B2AD-49FD-BBEE-F4A49D392259}" type="parTrans" cxnId="{F477C069-4B2C-4D24-A2E1-1CBFAB24459F}">
      <dgm:prSet/>
      <dgm:spPr/>
      <dgm:t>
        <a:bodyPr/>
        <a:lstStyle/>
        <a:p>
          <a:endParaRPr lang="en-US"/>
        </a:p>
      </dgm:t>
    </dgm:pt>
    <dgm:pt modelId="{2DE5E9D8-FFAE-44D8-B5FC-4F67D25D05B6}" type="sibTrans" cxnId="{F477C069-4B2C-4D24-A2E1-1CBFAB24459F}">
      <dgm:prSet/>
      <dgm:spPr/>
      <dgm:t>
        <a:bodyPr/>
        <a:lstStyle/>
        <a:p>
          <a:endParaRPr lang="en-US"/>
        </a:p>
      </dgm:t>
    </dgm:pt>
    <dgm:pt modelId="{20A4BD4F-D3BC-47E6-B2D0-2355E38927F1}">
      <dgm:prSet/>
      <dgm:spPr/>
      <dgm:t>
        <a:bodyPr/>
        <a:lstStyle/>
        <a:p>
          <a:r>
            <a:rPr lang="pl-PL"/>
            <a:t>tworzenie aplikacji współbieżnych - Ada, Occam</a:t>
          </a:r>
          <a:endParaRPr lang="en-US"/>
        </a:p>
      </dgm:t>
    </dgm:pt>
    <dgm:pt modelId="{D690E02A-73C2-4AD1-8508-CE720FEF99AA}" type="parTrans" cxnId="{5ACBBA74-DF20-4C68-BD7E-A99D5A9E22E9}">
      <dgm:prSet/>
      <dgm:spPr/>
      <dgm:t>
        <a:bodyPr/>
        <a:lstStyle/>
        <a:p>
          <a:endParaRPr lang="en-US"/>
        </a:p>
      </dgm:t>
    </dgm:pt>
    <dgm:pt modelId="{D2BBC465-8E02-4DB0-951C-08DE8B3BC580}" type="sibTrans" cxnId="{5ACBBA74-DF20-4C68-BD7E-A99D5A9E22E9}">
      <dgm:prSet/>
      <dgm:spPr/>
      <dgm:t>
        <a:bodyPr/>
        <a:lstStyle/>
        <a:p>
          <a:endParaRPr lang="en-US"/>
        </a:p>
      </dgm:t>
    </dgm:pt>
    <dgm:pt modelId="{301AE4C9-AE5B-40F4-B446-815A3FA2D07C}">
      <dgm:prSet/>
      <dgm:spPr/>
      <dgm:t>
        <a:bodyPr/>
        <a:lstStyle/>
        <a:p>
          <a:r>
            <a:rPr lang="pl-PL"/>
            <a:t>przetwarzanie tekstu - PERL, REXX, Python</a:t>
          </a:r>
          <a:endParaRPr lang="en-US"/>
        </a:p>
      </dgm:t>
    </dgm:pt>
    <dgm:pt modelId="{792AC012-65B7-4447-894C-DD784F71F638}" type="parTrans" cxnId="{212504EA-6BE2-4436-9154-24FD94C13332}">
      <dgm:prSet/>
      <dgm:spPr/>
      <dgm:t>
        <a:bodyPr/>
        <a:lstStyle/>
        <a:p>
          <a:endParaRPr lang="en-US"/>
        </a:p>
      </dgm:t>
    </dgm:pt>
    <dgm:pt modelId="{87C8AF4F-35C6-4F22-8007-AA8802782361}" type="sibTrans" cxnId="{212504EA-6BE2-4436-9154-24FD94C13332}">
      <dgm:prSet/>
      <dgm:spPr/>
      <dgm:t>
        <a:bodyPr/>
        <a:lstStyle/>
        <a:p>
          <a:endParaRPr lang="en-US"/>
        </a:p>
      </dgm:t>
    </dgm:pt>
    <dgm:pt modelId="{17B7FFC1-3DF7-44BF-9C28-42B8DF6B71BA}">
      <dgm:prSet/>
      <dgm:spPr/>
      <dgm:t>
        <a:bodyPr/>
        <a:lstStyle/>
        <a:p>
          <a:r>
            <a:rPr lang="pl-PL"/>
            <a:t>programowanie sztucznej inteligencji - LISP, Prolog</a:t>
          </a:r>
          <a:endParaRPr lang="en-US"/>
        </a:p>
      </dgm:t>
    </dgm:pt>
    <dgm:pt modelId="{22ACBB5E-5DFA-43C7-A869-DCEDD1650BC6}" type="parTrans" cxnId="{F9E1BF0C-CE07-4FF1-AFB5-9B39C16AAC58}">
      <dgm:prSet/>
      <dgm:spPr/>
      <dgm:t>
        <a:bodyPr/>
        <a:lstStyle/>
        <a:p>
          <a:endParaRPr lang="en-US"/>
        </a:p>
      </dgm:t>
    </dgm:pt>
    <dgm:pt modelId="{C4D50C15-1EEE-49BA-A6EA-E102449E08EE}" type="sibTrans" cxnId="{F9E1BF0C-CE07-4FF1-AFB5-9B39C16AAC58}">
      <dgm:prSet/>
      <dgm:spPr/>
      <dgm:t>
        <a:bodyPr/>
        <a:lstStyle/>
        <a:p>
          <a:endParaRPr lang="en-US"/>
        </a:p>
      </dgm:t>
    </dgm:pt>
    <dgm:pt modelId="{D756ECFC-3A85-4688-9B3F-18047FDE0ECE}">
      <dgm:prSet/>
      <dgm:spPr/>
      <dgm:t>
        <a:bodyPr/>
        <a:lstStyle/>
        <a:p>
          <a:r>
            <a:rPr lang="pl-PL"/>
            <a:t>programowanie grafiki - OpenGL</a:t>
          </a:r>
          <a:endParaRPr lang="en-US"/>
        </a:p>
      </dgm:t>
    </dgm:pt>
    <dgm:pt modelId="{634B4C18-A147-4D52-9871-4EA5B4F0A4A0}" type="parTrans" cxnId="{D187F801-F652-4195-BFC4-E716C5EEC19D}">
      <dgm:prSet/>
      <dgm:spPr/>
      <dgm:t>
        <a:bodyPr/>
        <a:lstStyle/>
        <a:p>
          <a:endParaRPr lang="en-US"/>
        </a:p>
      </dgm:t>
    </dgm:pt>
    <dgm:pt modelId="{07289FB1-4F34-4C82-BFD4-8B96112D492E}" type="sibTrans" cxnId="{D187F801-F652-4195-BFC4-E716C5EEC19D}">
      <dgm:prSet/>
      <dgm:spPr/>
      <dgm:t>
        <a:bodyPr/>
        <a:lstStyle/>
        <a:p>
          <a:endParaRPr lang="en-US"/>
        </a:p>
      </dgm:t>
    </dgm:pt>
    <dgm:pt modelId="{61184909-E1D9-43EA-8FE5-0F3A0DD3F8FF}" type="pres">
      <dgm:prSet presAssocID="{E13150C5-BAD9-4F94-99A7-0203C617AF80}" presName="diagram" presStyleCnt="0">
        <dgm:presLayoutVars>
          <dgm:dir/>
          <dgm:resizeHandles val="exact"/>
        </dgm:presLayoutVars>
      </dgm:prSet>
      <dgm:spPr/>
      <dgm:t>
        <a:bodyPr/>
        <a:lstStyle/>
        <a:p>
          <a:endParaRPr lang="pl-PL"/>
        </a:p>
      </dgm:t>
    </dgm:pt>
    <dgm:pt modelId="{80E16241-0913-47D2-AF4C-FB047C023833}" type="pres">
      <dgm:prSet presAssocID="{7DB791D7-18DE-4628-AECD-77028B123BD4}" presName="node" presStyleLbl="node1" presStyleIdx="0" presStyleCnt="11">
        <dgm:presLayoutVars>
          <dgm:bulletEnabled val="1"/>
        </dgm:presLayoutVars>
      </dgm:prSet>
      <dgm:spPr/>
      <dgm:t>
        <a:bodyPr/>
        <a:lstStyle/>
        <a:p>
          <a:endParaRPr lang="pl-PL"/>
        </a:p>
      </dgm:t>
    </dgm:pt>
    <dgm:pt modelId="{DFE87EB0-CB4B-4F29-A392-6C8C04A63F04}" type="pres">
      <dgm:prSet presAssocID="{ACE90DB4-9FCD-42E7-B390-4D125D668B91}" presName="sibTrans" presStyleCnt="0"/>
      <dgm:spPr/>
    </dgm:pt>
    <dgm:pt modelId="{7DBEAA51-4B1D-4BC0-B346-2F73499C840F}" type="pres">
      <dgm:prSet presAssocID="{E6314AF9-14FB-4CAA-BD2C-8C210AB7B16F}" presName="node" presStyleLbl="node1" presStyleIdx="1" presStyleCnt="11">
        <dgm:presLayoutVars>
          <dgm:bulletEnabled val="1"/>
        </dgm:presLayoutVars>
      </dgm:prSet>
      <dgm:spPr/>
      <dgm:t>
        <a:bodyPr/>
        <a:lstStyle/>
        <a:p>
          <a:endParaRPr lang="pl-PL"/>
        </a:p>
      </dgm:t>
    </dgm:pt>
    <dgm:pt modelId="{D8E4FB2A-3CAB-40FA-AF00-C1940A8F4F39}" type="pres">
      <dgm:prSet presAssocID="{7185D813-D302-4099-880A-5CB3AD9E190A}" presName="sibTrans" presStyleCnt="0"/>
      <dgm:spPr/>
    </dgm:pt>
    <dgm:pt modelId="{95BD265A-1E76-49D9-928F-97EEA4EA75D4}" type="pres">
      <dgm:prSet presAssocID="{B746AC19-37D1-49BE-A8D8-59515359381E}" presName="node" presStyleLbl="node1" presStyleIdx="2" presStyleCnt="11">
        <dgm:presLayoutVars>
          <dgm:bulletEnabled val="1"/>
        </dgm:presLayoutVars>
      </dgm:prSet>
      <dgm:spPr/>
      <dgm:t>
        <a:bodyPr/>
        <a:lstStyle/>
        <a:p>
          <a:endParaRPr lang="pl-PL"/>
        </a:p>
      </dgm:t>
    </dgm:pt>
    <dgm:pt modelId="{55960EE8-2641-4425-9E2A-6050BB1E198B}" type="pres">
      <dgm:prSet presAssocID="{FF96621D-1E0E-4A9E-AEBD-12BDD71FEA17}" presName="sibTrans" presStyleCnt="0"/>
      <dgm:spPr/>
    </dgm:pt>
    <dgm:pt modelId="{953006D0-5288-4653-B46A-832874351997}" type="pres">
      <dgm:prSet presAssocID="{7F84E85D-78D9-41E0-8969-B196DA4D87D2}" presName="node" presStyleLbl="node1" presStyleIdx="3" presStyleCnt="11">
        <dgm:presLayoutVars>
          <dgm:bulletEnabled val="1"/>
        </dgm:presLayoutVars>
      </dgm:prSet>
      <dgm:spPr/>
      <dgm:t>
        <a:bodyPr/>
        <a:lstStyle/>
        <a:p>
          <a:endParaRPr lang="pl-PL"/>
        </a:p>
      </dgm:t>
    </dgm:pt>
    <dgm:pt modelId="{DC393FAE-4F22-4E9C-BD84-C46C1BFA0255}" type="pres">
      <dgm:prSet presAssocID="{E57FF588-11C5-49B9-B663-5A3816DB88B3}" presName="sibTrans" presStyleCnt="0"/>
      <dgm:spPr/>
    </dgm:pt>
    <dgm:pt modelId="{68665F14-5E68-4E94-9A3A-44D27E8FF46C}" type="pres">
      <dgm:prSet presAssocID="{95D49D92-89CF-48B3-AC93-74AA38ECB8D9}" presName="node" presStyleLbl="node1" presStyleIdx="4" presStyleCnt="11">
        <dgm:presLayoutVars>
          <dgm:bulletEnabled val="1"/>
        </dgm:presLayoutVars>
      </dgm:prSet>
      <dgm:spPr/>
      <dgm:t>
        <a:bodyPr/>
        <a:lstStyle/>
        <a:p>
          <a:endParaRPr lang="pl-PL"/>
        </a:p>
      </dgm:t>
    </dgm:pt>
    <dgm:pt modelId="{741B781D-0BDD-4C01-9819-FE03B4AB6E58}" type="pres">
      <dgm:prSet presAssocID="{7FD03F06-72F1-4743-AE3F-63080AC24AB6}" presName="sibTrans" presStyleCnt="0"/>
      <dgm:spPr/>
    </dgm:pt>
    <dgm:pt modelId="{AB5DCD35-D1E4-486A-8B0E-11B31E507081}" type="pres">
      <dgm:prSet presAssocID="{217DAC3F-B827-4055-8890-24C320997B59}" presName="node" presStyleLbl="node1" presStyleIdx="5" presStyleCnt="11">
        <dgm:presLayoutVars>
          <dgm:bulletEnabled val="1"/>
        </dgm:presLayoutVars>
      </dgm:prSet>
      <dgm:spPr/>
      <dgm:t>
        <a:bodyPr/>
        <a:lstStyle/>
        <a:p>
          <a:endParaRPr lang="pl-PL"/>
        </a:p>
      </dgm:t>
    </dgm:pt>
    <dgm:pt modelId="{75FA9F80-8209-47F9-A80B-7CF0F2551EBA}" type="pres">
      <dgm:prSet presAssocID="{5B79ECE3-1F2A-45EF-9B15-C93DC33E4257}" presName="sibTrans" presStyleCnt="0"/>
      <dgm:spPr/>
    </dgm:pt>
    <dgm:pt modelId="{3715EB2B-BA06-43D2-87E9-E95F993F209A}" type="pres">
      <dgm:prSet presAssocID="{383EBA73-913E-457D-983E-1E4E854463D9}" presName="node" presStyleLbl="node1" presStyleIdx="6" presStyleCnt="11">
        <dgm:presLayoutVars>
          <dgm:bulletEnabled val="1"/>
        </dgm:presLayoutVars>
      </dgm:prSet>
      <dgm:spPr/>
      <dgm:t>
        <a:bodyPr/>
        <a:lstStyle/>
        <a:p>
          <a:endParaRPr lang="pl-PL"/>
        </a:p>
      </dgm:t>
    </dgm:pt>
    <dgm:pt modelId="{57FEDACA-496E-44EC-A74E-D12D8AADBCC7}" type="pres">
      <dgm:prSet presAssocID="{2DE5E9D8-FFAE-44D8-B5FC-4F67D25D05B6}" presName="sibTrans" presStyleCnt="0"/>
      <dgm:spPr/>
    </dgm:pt>
    <dgm:pt modelId="{DD4253EA-7CC9-4E34-AA61-6D76AA46A934}" type="pres">
      <dgm:prSet presAssocID="{20A4BD4F-D3BC-47E6-B2D0-2355E38927F1}" presName="node" presStyleLbl="node1" presStyleIdx="7" presStyleCnt="11">
        <dgm:presLayoutVars>
          <dgm:bulletEnabled val="1"/>
        </dgm:presLayoutVars>
      </dgm:prSet>
      <dgm:spPr/>
      <dgm:t>
        <a:bodyPr/>
        <a:lstStyle/>
        <a:p>
          <a:endParaRPr lang="pl-PL"/>
        </a:p>
      </dgm:t>
    </dgm:pt>
    <dgm:pt modelId="{B5425E62-224A-4BAC-990D-1519E173EB58}" type="pres">
      <dgm:prSet presAssocID="{D2BBC465-8E02-4DB0-951C-08DE8B3BC580}" presName="sibTrans" presStyleCnt="0"/>
      <dgm:spPr/>
    </dgm:pt>
    <dgm:pt modelId="{3CAD196B-31CE-4906-BD6C-7D929D5AD9C8}" type="pres">
      <dgm:prSet presAssocID="{301AE4C9-AE5B-40F4-B446-815A3FA2D07C}" presName="node" presStyleLbl="node1" presStyleIdx="8" presStyleCnt="11">
        <dgm:presLayoutVars>
          <dgm:bulletEnabled val="1"/>
        </dgm:presLayoutVars>
      </dgm:prSet>
      <dgm:spPr/>
      <dgm:t>
        <a:bodyPr/>
        <a:lstStyle/>
        <a:p>
          <a:endParaRPr lang="pl-PL"/>
        </a:p>
      </dgm:t>
    </dgm:pt>
    <dgm:pt modelId="{F546EC6F-9240-4C25-BDF4-3E6F2E8CE512}" type="pres">
      <dgm:prSet presAssocID="{87C8AF4F-35C6-4F22-8007-AA8802782361}" presName="sibTrans" presStyleCnt="0"/>
      <dgm:spPr/>
    </dgm:pt>
    <dgm:pt modelId="{392F8660-EB91-455E-9C2E-8D7842A3E36B}" type="pres">
      <dgm:prSet presAssocID="{17B7FFC1-3DF7-44BF-9C28-42B8DF6B71BA}" presName="node" presStyleLbl="node1" presStyleIdx="9" presStyleCnt="11">
        <dgm:presLayoutVars>
          <dgm:bulletEnabled val="1"/>
        </dgm:presLayoutVars>
      </dgm:prSet>
      <dgm:spPr/>
      <dgm:t>
        <a:bodyPr/>
        <a:lstStyle/>
        <a:p>
          <a:endParaRPr lang="pl-PL"/>
        </a:p>
      </dgm:t>
    </dgm:pt>
    <dgm:pt modelId="{E300989B-01E9-45ED-84F8-DC49D18A06F5}" type="pres">
      <dgm:prSet presAssocID="{C4D50C15-1EEE-49BA-A6EA-E102449E08EE}" presName="sibTrans" presStyleCnt="0"/>
      <dgm:spPr/>
    </dgm:pt>
    <dgm:pt modelId="{3E47099E-F968-4ED5-BF6F-95DEA16533FB}" type="pres">
      <dgm:prSet presAssocID="{D756ECFC-3A85-4688-9B3F-18047FDE0ECE}" presName="node" presStyleLbl="node1" presStyleIdx="10" presStyleCnt="11">
        <dgm:presLayoutVars>
          <dgm:bulletEnabled val="1"/>
        </dgm:presLayoutVars>
      </dgm:prSet>
      <dgm:spPr/>
      <dgm:t>
        <a:bodyPr/>
        <a:lstStyle/>
        <a:p>
          <a:endParaRPr lang="pl-PL"/>
        </a:p>
      </dgm:t>
    </dgm:pt>
  </dgm:ptLst>
  <dgm:cxnLst>
    <dgm:cxn modelId="{B85D0746-1266-4ED2-A3D8-4C6FBB040B17}" type="presOf" srcId="{E13150C5-BAD9-4F94-99A7-0203C617AF80}" destId="{61184909-E1D9-43EA-8FE5-0F3A0DD3F8FF}" srcOrd="0" destOrd="0" presId="urn:microsoft.com/office/officeart/2005/8/layout/default#1"/>
    <dgm:cxn modelId="{9E9A17FE-AFD0-4DEF-BC2D-86AFE9835C52}" type="presOf" srcId="{383EBA73-913E-457D-983E-1E4E854463D9}" destId="{3715EB2B-BA06-43D2-87E9-E95F993F209A}" srcOrd="0" destOrd="0" presId="urn:microsoft.com/office/officeart/2005/8/layout/default#1"/>
    <dgm:cxn modelId="{102472FF-C71B-4D66-B4B7-CF86183DCC84}" type="presOf" srcId="{17B7FFC1-3DF7-44BF-9C28-42B8DF6B71BA}" destId="{392F8660-EB91-455E-9C2E-8D7842A3E36B}" srcOrd="0" destOrd="0" presId="urn:microsoft.com/office/officeart/2005/8/layout/default#1"/>
    <dgm:cxn modelId="{641242FB-C776-49CC-9EDD-773D5A736A69}" type="presOf" srcId="{301AE4C9-AE5B-40F4-B446-815A3FA2D07C}" destId="{3CAD196B-31CE-4906-BD6C-7D929D5AD9C8}" srcOrd="0" destOrd="0" presId="urn:microsoft.com/office/officeart/2005/8/layout/default#1"/>
    <dgm:cxn modelId="{33EF7F0F-CA75-4B23-9F53-6121F30EB0A7}" srcId="{E13150C5-BAD9-4F94-99A7-0203C617AF80}" destId="{7DB791D7-18DE-4628-AECD-77028B123BD4}" srcOrd="0" destOrd="0" parTransId="{DA85B649-39D8-475D-8175-C9137291EE2D}" sibTransId="{ACE90DB4-9FCD-42E7-B390-4D125D668B91}"/>
    <dgm:cxn modelId="{A53E7316-1E4A-46A0-A67D-B8C3008A60F8}" type="presOf" srcId="{217DAC3F-B827-4055-8890-24C320997B59}" destId="{AB5DCD35-D1E4-486A-8B0E-11B31E507081}" srcOrd="0" destOrd="0" presId="urn:microsoft.com/office/officeart/2005/8/layout/default#1"/>
    <dgm:cxn modelId="{6D64874B-3E46-43D1-AA5E-9C7B8C68A363}" srcId="{E13150C5-BAD9-4F94-99A7-0203C617AF80}" destId="{217DAC3F-B827-4055-8890-24C320997B59}" srcOrd="5" destOrd="0" parTransId="{E01105D6-1056-4511-922D-FA85CFB5315D}" sibTransId="{5B79ECE3-1F2A-45EF-9B15-C93DC33E4257}"/>
    <dgm:cxn modelId="{20C7675D-F2C1-4FE1-ABC9-1F5D26E7406C}" srcId="{E13150C5-BAD9-4F94-99A7-0203C617AF80}" destId="{E6314AF9-14FB-4CAA-BD2C-8C210AB7B16F}" srcOrd="1" destOrd="0" parTransId="{C9536C15-CFA1-4B4B-98B7-A8E3F0D86FFC}" sibTransId="{7185D813-D302-4099-880A-5CB3AD9E190A}"/>
    <dgm:cxn modelId="{D187F801-F652-4195-BFC4-E716C5EEC19D}" srcId="{E13150C5-BAD9-4F94-99A7-0203C617AF80}" destId="{D756ECFC-3A85-4688-9B3F-18047FDE0ECE}" srcOrd="10" destOrd="0" parTransId="{634B4C18-A147-4D52-9871-4EA5B4F0A4A0}" sibTransId="{07289FB1-4F34-4C82-BFD4-8B96112D492E}"/>
    <dgm:cxn modelId="{EBDF5A74-5464-47D8-8986-6F8854F8A39C}" srcId="{E13150C5-BAD9-4F94-99A7-0203C617AF80}" destId="{B746AC19-37D1-49BE-A8D8-59515359381E}" srcOrd="2" destOrd="0" parTransId="{D5A475E5-D74B-4CF6-9544-66AAB120C6ED}" sibTransId="{FF96621D-1E0E-4A9E-AEBD-12BDD71FEA17}"/>
    <dgm:cxn modelId="{5ACBBA74-DF20-4C68-BD7E-A99D5A9E22E9}" srcId="{E13150C5-BAD9-4F94-99A7-0203C617AF80}" destId="{20A4BD4F-D3BC-47E6-B2D0-2355E38927F1}" srcOrd="7" destOrd="0" parTransId="{D690E02A-73C2-4AD1-8508-CE720FEF99AA}" sibTransId="{D2BBC465-8E02-4DB0-951C-08DE8B3BC580}"/>
    <dgm:cxn modelId="{8DEF17CD-3CB0-45A6-B10E-7C5B66C3A833}" type="presOf" srcId="{B746AC19-37D1-49BE-A8D8-59515359381E}" destId="{95BD265A-1E76-49D9-928F-97EEA4EA75D4}" srcOrd="0" destOrd="0" presId="urn:microsoft.com/office/officeart/2005/8/layout/default#1"/>
    <dgm:cxn modelId="{DDED0D81-F1DF-411C-B38D-2F301EE0B753}" type="presOf" srcId="{E6314AF9-14FB-4CAA-BD2C-8C210AB7B16F}" destId="{7DBEAA51-4B1D-4BC0-B346-2F73499C840F}" srcOrd="0" destOrd="0" presId="urn:microsoft.com/office/officeart/2005/8/layout/default#1"/>
    <dgm:cxn modelId="{27B34FBC-E22E-4B73-8A63-9B30EF37DF31}" type="presOf" srcId="{20A4BD4F-D3BC-47E6-B2D0-2355E38927F1}" destId="{DD4253EA-7CC9-4E34-AA61-6D76AA46A934}" srcOrd="0" destOrd="0" presId="urn:microsoft.com/office/officeart/2005/8/layout/default#1"/>
    <dgm:cxn modelId="{E744DD49-9F62-4F81-B228-40307FFC2F28}" type="presOf" srcId="{95D49D92-89CF-48B3-AC93-74AA38ECB8D9}" destId="{68665F14-5E68-4E94-9A3A-44D27E8FF46C}" srcOrd="0" destOrd="0" presId="urn:microsoft.com/office/officeart/2005/8/layout/default#1"/>
    <dgm:cxn modelId="{7518D702-D50F-48E1-A85D-00A89CAEEEB0}" type="presOf" srcId="{7DB791D7-18DE-4628-AECD-77028B123BD4}" destId="{80E16241-0913-47D2-AF4C-FB047C023833}" srcOrd="0" destOrd="0" presId="urn:microsoft.com/office/officeart/2005/8/layout/default#1"/>
    <dgm:cxn modelId="{5ABA571D-C5C0-42E1-8FB2-9D74DA891C2D}" srcId="{E13150C5-BAD9-4F94-99A7-0203C617AF80}" destId="{95D49D92-89CF-48B3-AC93-74AA38ECB8D9}" srcOrd="4" destOrd="0" parTransId="{E1515F11-1A73-46AC-AAD2-A17766E4AAFA}" sibTransId="{7FD03F06-72F1-4743-AE3F-63080AC24AB6}"/>
    <dgm:cxn modelId="{29144A27-4F96-47BC-8C28-F8538CC846EB}" type="presOf" srcId="{7F84E85D-78D9-41E0-8969-B196DA4D87D2}" destId="{953006D0-5288-4653-B46A-832874351997}" srcOrd="0" destOrd="0" presId="urn:microsoft.com/office/officeart/2005/8/layout/default#1"/>
    <dgm:cxn modelId="{212504EA-6BE2-4436-9154-24FD94C13332}" srcId="{E13150C5-BAD9-4F94-99A7-0203C617AF80}" destId="{301AE4C9-AE5B-40F4-B446-815A3FA2D07C}" srcOrd="8" destOrd="0" parTransId="{792AC012-65B7-4447-894C-DD784F71F638}" sibTransId="{87C8AF4F-35C6-4F22-8007-AA8802782361}"/>
    <dgm:cxn modelId="{F9E1BF0C-CE07-4FF1-AFB5-9B39C16AAC58}" srcId="{E13150C5-BAD9-4F94-99A7-0203C617AF80}" destId="{17B7FFC1-3DF7-44BF-9C28-42B8DF6B71BA}" srcOrd="9" destOrd="0" parTransId="{22ACBB5E-5DFA-43C7-A869-DCEDD1650BC6}" sibTransId="{C4D50C15-1EEE-49BA-A6EA-E102449E08EE}"/>
    <dgm:cxn modelId="{F477C069-4B2C-4D24-A2E1-1CBFAB24459F}" srcId="{E13150C5-BAD9-4F94-99A7-0203C617AF80}" destId="{383EBA73-913E-457D-983E-1E4E854463D9}" srcOrd="6" destOrd="0" parTransId="{CDBB25AA-B2AD-49FD-BBEE-F4A49D392259}" sibTransId="{2DE5E9D8-FFAE-44D8-B5FC-4F67D25D05B6}"/>
    <dgm:cxn modelId="{D6C757C3-15DC-4DE8-96D9-BCAFDC357A3D}" type="presOf" srcId="{D756ECFC-3A85-4688-9B3F-18047FDE0ECE}" destId="{3E47099E-F968-4ED5-BF6F-95DEA16533FB}" srcOrd="0" destOrd="0" presId="urn:microsoft.com/office/officeart/2005/8/layout/default#1"/>
    <dgm:cxn modelId="{33E70AAC-AE07-44AD-A8A7-81ACE453A3CB}" srcId="{E13150C5-BAD9-4F94-99A7-0203C617AF80}" destId="{7F84E85D-78D9-41E0-8969-B196DA4D87D2}" srcOrd="3" destOrd="0" parTransId="{4A768E2B-5916-4A41-9D91-2D83DF460EEE}" sibTransId="{E57FF588-11C5-49B9-B663-5A3816DB88B3}"/>
    <dgm:cxn modelId="{C833CC64-3DAB-4E9C-B38E-885101FB3F58}" type="presParOf" srcId="{61184909-E1D9-43EA-8FE5-0F3A0DD3F8FF}" destId="{80E16241-0913-47D2-AF4C-FB047C023833}" srcOrd="0" destOrd="0" presId="urn:microsoft.com/office/officeart/2005/8/layout/default#1"/>
    <dgm:cxn modelId="{34EC003D-FFA8-4AF2-AC3A-DF51B180473A}" type="presParOf" srcId="{61184909-E1D9-43EA-8FE5-0F3A0DD3F8FF}" destId="{DFE87EB0-CB4B-4F29-A392-6C8C04A63F04}" srcOrd="1" destOrd="0" presId="urn:microsoft.com/office/officeart/2005/8/layout/default#1"/>
    <dgm:cxn modelId="{536ED65C-B7FC-4909-BC05-C2DF08932B10}" type="presParOf" srcId="{61184909-E1D9-43EA-8FE5-0F3A0DD3F8FF}" destId="{7DBEAA51-4B1D-4BC0-B346-2F73499C840F}" srcOrd="2" destOrd="0" presId="urn:microsoft.com/office/officeart/2005/8/layout/default#1"/>
    <dgm:cxn modelId="{5AE4F96A-E0E5-484A-B48E-783436FB27BA}" type="presParOf" srcId="{61184909-E1D9-43EA-8FE5-0F3A0DD3F8FF}" destId="{D8E4FB2A-3CAB-40FA-AF00-C1940A8F4F39}" srcOrd="3" destOrd="0" presId="urn:microsoft.com/office/officeart/2005/8/layout/default#1"/>
    <dgm:cxn modelId="{45B68765-C888-4274-B340-C749FD157D4B}" type="presParOf" srcId="{61184909-E1D9-43EA-8FE5-0F3A0DD3F8FF}" destId="{95BD265A-1E76-49D9-928F-97EEA4EA75D4}" srcOrd="4" destOrd="0" presId="urn:microsoft.com/office/officeart/2005/8/layout/default#1"/>
    <dgm:cxn modelId="{AB586DE5-0DF7-44E8-893B-41FDCCC7BDD4}" type="presParOf" srcId="{61184909-E1D9-43EA-8FE5-0F3A0DD3F8FF}" destId="{55960EE8-2641-4425-9E2A-6050BB1E198B}" srcOrd="5" destOrd="0" presId="urn:microsoft.com/office/officeart/2005/8/layout/default#1"/>
    <dgm:cxn modelId="{AC8F4548-E935-4A6E-8A6F-7FDAD22F018F}" type="presParOf" srcId="{61184909-E1D9-43EA-8FE5-0F3A0DD3F8FF}" destId="{953006D0-5288-4653-B46A-832874351997}" srcOrd="6" destOrd="0" presId="urn:microsoft.com/office/officeart/2005/8/layout/default#1"/>
    <dgm:cxn modelId="{660DFC72-A6C7-4A3C-B540-C0C73B17188D}" type="presParOf" srcId="{61184909-E1D9-43EA-8FE5-0F3A0DD3F8FF}" destId="{DC393FAE-4F22-4E9C-BD84-C46C1BFA0255}" srcOrd="7" destOrd="0" presId="urn:microsoft.com/office/officeart/2005/8/layout/default#1"/>
    <dgm:cxn modelId="{A69FD915-3580-438B-A78C-880BF0DA6A71}" type="presParOf" srcId="{61184909-E1D9-43EA-8FE5-0F3A0DD3F8FF}" destId="{68665F14-5E68-4E94-9A3A-44D27E8FF46C}" srcOrd="8" destOrd="0" presId="urn:microsoft.com/office/officeart/2005/8/layout/default#1"/>
    <dgm:cxn modelId="{7377606A-1EEF-4EFD-81E4-A5910451DB0A}" type="presParOf" srcId="{61184909-E1D9-43EA-8FE5-0F3A0DD3F8FF}" destId="{741B781D-0BDD-4C01-9819-FE03B4AB6E58}" srcOrd="9" destOrd="0" presId="urn:microsoft.com/office/officeart/2005/8/layout/default#1"/>
    <dgm:cxn modelId="{EB531DBD-143F-4A5D-B5A2-82D163DFE574}" type="presParOf" srcId="{61184909-E1D9-43EA-8FE5-0F3A0DD3F8FF}" destId="{AB5DCD35-D1E4-486A-8B0E-11B31E507081}" srcOrd="10" destOrd="0" presId="urn:microsoft.com/office/officeart/2005/8/layout/default#1"/>
    <dgm:cxn modelId="{5C79C280-3468-4345-9450-80E4E10B5327}" type="presParOf" srcId="{61184909-E1D9-43EA-8FE5-0F3A0DD3F8FF}" destId="{75FA9F80-8209-47F9-A80B-7CF0F2551EBA}" srcOrd="11" destOrd="0" presId="urn:microsoft.com/office/officeart/2005/8/layout/default#1"/>
    <dgm:cxn modelId="{23AAF66D-CB75-4315-8322-E2232E550763}" type="presParOf" srcId="{61184909-E1D9-43EA-8FE5-0F3A0DD3F8FF}" destId="{3715EB2B-BA06-43D2-87E9-E95F993F209A}" srcOrd="12" destOrd="0" presId="urn:microsoft.com/office/officeart/2005/8/layout/default#1"/>
    <dgm:cxn modelId="{0391BBB8-7172-419C-852D-0C1A0414AB32}" type="presParOf" srcId="{61184909-E1D9-43EA-8FE5-0F3A0DD3F8FF}" destId="{57FEDACA-496E-44EC-A74E-D12D8AADBCC7}" srcOrd="13" destOrd="0" presId="urn:microsoft.com/office/officeart/2005/8/layout/default#1"/>
    <dgm:cxn modelId="{E553FE66-130B-4494-BD8C-E21D58EC19CF}" type="presParOf" srcId="{61184909-E1D9-43EA-8FE5-0F3A0DD3F8FF}" destId="{DD4253EA-7CC9-4E34-AA61-6D76AA46A934}" srcOrd="14" destOrd="0" presId="urn:microsoft.com/office/officeart/2005/8/layout/default#1"/>
    <dgm:cxn modelId="{059CD64A-974C-4B93-B4B5-6618DEA783CB}" type="presParOf" srcId="{61184909-E1D9-43EA-8FE5-0F3A0DD3F8FF}" destId="{B5425E62-224A-4BAC-990D-1519E173EB58}" srcOrd="15" destOrd="0" presId="urn:microsoft.com/office/officeart/2005/8/layout/default#1"/>
    <dgm:cxn modelId="{5E3261F6-74CB-4AFA-A56B-10A5C4B94AD3}" type="presParOf" srcId="{61184909-E1D9-43EA-8FE5-0F3A0DD3F8FF}" destId="{3CAD196B-31CE-4906-BD6C-7D929D5AD9C8}" srcOrd="16" destOrd="0" presId="urn:microsoft.com/office/officeart/2005/8/layout/default#1"/>
    <dgm:cxn modelId="{2B097528-4C70-4042-8D16-AFFABEF22184}" type="presParOf" srcId="{61184909-E1D9-43EA-8FE5-0F3A0DD3F8FF}" destId="{F546EC6F-9240-4C25-BDF4-3E6F2E8CE512}" srcOrd="17" destOrd="0" presId="urn:microsoft.com/office/officeart/2005/8/layout/default#1"/>
    <dgm:cxn modelId="{95FC1EDE-259A-4DC4-84C0-0E9615D08FCA}" type="presParOf" srcId="{61184909-E1D9-43EA-8FE5-0F3A0DD3F8FF}" destId="{392F8660-EB91-455E-9C2E-8D7842A3E36B}" srcOrd="18" destOrd="0" presId="urn:microsoft.com/office/officeart/2005/8/layout/default#1"/>
    <dgm:cxn modelId="{BDD5B295-C5FF-4B20-9E4D-977983AB8CAE}" type="presParOf" srcId="{61184909-E1D9-43EA-8FE5-0F3A0DD3F8FF}" destId="{E300989B-01E9-45ED-84F8-DC49D18A06F5}" srcOrd="19" destOrd="0" presId="urn:microsoft.com/office/officeart/2005/8/layout/default#1"/>
    <dgm:cxn modelId="{538AB4FE-B3CA-4BFC-B9F8-5FFF43868205}" type="presParOf" srcId="{61184909-E1D9-43EA-8FE5-0F3A0DD3F8FF}" destId="{3E47099E-F968-4ED5-BF6F-95DEA16533FB}" srcOrd="20" destOrd="0" presId="urn:microsoft.com/office/officeart/2005/8/layout/defaul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1F99F67-C8DB-4303-B78B-3EAC2B3FE1AA}">
      <dsp:nvSpPr>
        <dsp:cNvPr id="0" name=""/>
        <dsp:cNvSpPr/>
      </dsp:nvSpPr>
      <dsp:spPr>
        <a:xfrm>
          <a:off x="433831" y="1685"/>
          <a:ext cx="1096927" cy="1096927"/>
        </a:xfrm>
        <a:prstGeom prst="round2DiagRect">
          <a:avLst>
            <a:gd name="adj1" fmla="val 29727"/>
            <a:gd name="adj2" fmla="val 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B86445C-2F6E-4FEA-907D-14114244D07C}">
      <dsp:nvSpPr>
        <dsp:cNvPr id="0" name=""/>
        <dsp:cNvSpPr/>
      </dsp:nvSpPr>
      <dsp:spPr>
        <a:xfrm>
          <a:off x="667602" y="235457"/>
          <a:ext cx="629384" cy="629384"/>
        </a:xfrm>
        <a:prstGeom prst="rect">
          <a:avLst/>
        </a:prstGeom>
        <a:solidFill>
          <a:schemeClr val="bg1">
            <a:hueOff val="0"/>
            <a:satOff val="0"/>
            <a:lumOff val="0"/>
            <a:alphaOff val="0"/>
          </a:schemeClr>
        </a:solidFill>
        <a:ln w="15875"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B6A4C86A-FE74-4FCA-87D6-746712C6A072}">
      <dsp:nvSpPr>
        <dsp:cNvPr id="0" name=""/>
        <dsp:cNvSpPr/>
      </dsp:nvSpPr>
      <dsp:spPr>
        <a:xfrm>
          <a:off x="83173" y="1440279"/>
          <a:ext cx="1798242" cy="7192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55650">
            <a:lnSpc>
              <a:spcPct val="90000"/>
            </a:lnSpc>
            <a:spcBef>
              <a:spcPct val="0"/>
            </a:spcBef>
            <a:spcAft>
              <a:spcPct val="35000"/>
            </a:spcAft>
            <a:buNone/>
            <a:defRPr cap="all"/>
          </a:pPr>
          <a:r>
            <a:rPr lang="pl-PL" sz="1700" b="1" kern="1200" dirty="0"/>
            <a:t>liniowe</a:t>
          </a:r>
          <a:r>
            <a:rPr lang="pl-PL" sz="1700" kern="1200" dirty="0"/>
            <a:t> - BASIC, Fortran</a:t>
          </a:r>
          <a:endParaRPr lang="en-US" sz="1700" kern="1200" dirty="0"/>
        </a:p>
      </dsp:txBody>
      <dsp:txXfrm>
        <a:off x="83173" y="1440279"/>
        <a:ext cx="1798242" cy="719296"/>
      </dsp:txXfrm>
    </dsp:sp>
    <dsp:sp modelId="{10233333-4DB0-4BF8-BBE9-757286551496}">
      <dsp:nvSpPr>
        <dsp:cNvPr id="0" name=""/>
        <dsp:cNvSpPr/>
      </dsp:nvSpPr>
      <dsp:spPr>
        <a:xfrm>
          <a:off x="2546765" y="1685"/>
          <a:ext cx="1096927" cy="1096927"/>
        </a:xfrm>
        <a:prstGeom prst="round2DiagRect">
          <a:avLst>
            <a:gd name="adj1" fmla="val 29727"/>
            <a:gd name="adj2" fmla="val 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9A0B65D-609D-4665-8126-743EC9A6FE3B}">
      <dsp:nvSpPr>
        <dsp:cNvPr id="0" name=""/>
        <dsp:cNvSpPr/>
      </dsp:nvSpPr>
      <dsp:spPr>
        <a:xfrm>
          <a:off x="2780537" y="235457"/>
          <a:ext cx="629384" cy="629384"/>
        </a:xfrm>
        <a:prstGeom prst="rect">
          <a:avLst/>
        </a:prstGeom>
        <a:solidFill>
          <a:schemeClr val="bg1">
            <a:hueOff val="0"/>
            <a:satOff val="0"/>
            <a:lumOff val="0"/>
            <a:alphaOff val="0"/>
          </a:schemeClr>
        </a:solidFill>
        <a:ln w="15875"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AE7F86A4-4F7F-427F-8474-3E33C85CB33F}">
      <dsp:nvSpPr>
        <dsp:cNvPr id="0" name=""/>
        <dsp:cNvSpPr/>
      </dsp:nvSpPr>
      <dsp:spPr>
        <a:xfrm>
          <a:off x="2196108" y="1440279"/>
          <a:ext cx="1798242" cy="7192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55650">
            <a:lnSpc>
              <a:spcPct val="90000"/>
            </a:lnSpc>
            <a:spcBef>
              <a:spcPct val="0"/>
            </a:spcBef>
            <a:spcAft>
              <a:spcPct val="35000"/>
            </a:spcAft>
            <a:buNone/>
            <a:defRPr cap="all"/>
          </a:pPr>
          <a:r>
            <a:rPr lang="pl-PL" sz="1700" b="1" kern="1200" dirty="0"/>
            <a:t>strukturalne</a:t>
          </a:r>
          <a:r>
            <a:rPr lang="pl-PL" sz="1700" kern="1200" dirty="0"/>
            <a:t> - Pascal, C</a:t>
          </a:r>
          <a:endParaRPr lang="en-US" sz="1700" kern="1200" dirty="0"/>
        </a:p>
      </dsp:txBody>
      <dsp:txXfrm>
        <a:off x="2196108" y="1440279"/>
        <a:ext cx="1798242" cy="719296"/>
      </dsp:txXfrm>
    </dsp:sp>
    <dsp:sp modelId="{840E8748-2DAE-4597-A7DE-0A96D239085E}">
      <dsp:nvSpPr>
        <dsp:cNvPr id="0" name=""/>
        <dsp:cNvSpPr/>
      </dsp:nvSpPr>
      <dsp:spPr>
        <a:xfrm>
          <a:off x="4659700" y="1685"/>
          <a:ext cx="1096927" cy="1096927"/>
        </a:xfrm>
        <a:prstGeom prst="round2DiagRect">
          <a:avLst>
            <a:gd name="adj1" fmla="val 29727"/>
            <a:gd name="adj2" fmla="val 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7786954-7CA7-45E8-89B4-76BD832B2479}">
      <dsp:nvSpPr>
        <dsp:cNvPr id="0" name=""/>
        <dsp:cNvSpPr/>
      </dsp:nvSpPr>
      <dsp:spPr>
        <a:xfrm>
          <a:off x="4893471" y="235457"/>
          <a:ext cx="629384" cy="629384"/>
        </a:xfrm>
        <a:prstGeom prst="rect">
          <a:avLst/>
        </a:prstGeom>
        <a:solidFill>
          <a:schemeClr val="bg1">
            <a:hueOff val="0"/>
            <a:satOff val="0"/>
            <a:lumOff val="0"/>
            <a:alphaOff val="0"/>
          </a:schemeClr>
        </a:solidFill>
        <a:ln w="15875"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86D9DFFA-33B3-4A99-BD96-F78319699BF3}">
      <dsp:nvSpPr>
        <dsp:cNvPr id="0" name=""/>
        <dsp:cNvSpPr/>
      </dsp:nvSpPr>
      <dsp:spPr>
        <a:xfrm>
          <a:off x="4309042" y="1440279"/>
          <a:ext cx="1798242" cy="7192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55650">
            <a:lnSpc>
              <a:spcPct val="90000"/>
            </a:lnSpc>
            <a:spcBef>
              <a:spcPct val="0"/>
            </a:spcBef>
            <a:spcAft>
              <a:spcPct val="35000"/>
            </a:spcAft>
            <a:buNone/>
            <a:defRPr cap="all"/>
          </a:pPr>
          <a:r>
            <a:rPr lang="pl-PL" sz="1700" b="1" kern="1200" dirty="0"/>
            <a:t>zdarzeniowe</a:t>
          </a:r>
          <a:r>
            <a:rPr lang="pl-PL" sz="1700" kern="1200" dirty="0"/>
            <a:t> - Visual Basic</a:t>
          </a:r>
          <a:endParaRPr lang="en-US" sz="1700" kern="1200" dirty="0"/>
        </a:p>
      </dsp:txBody>
      <dsp:txXfrm>
        <a:off x="4309042" y="1440279"/>
        <a:ext cx="1798242" cy="719296"/>
      </dsp:txXfrm>
    </dsp:sp>
    <dsp:sp modelId="{3D8415F2-3B36-48FC-ADC9-FB4537B63C22}">
      <dsp:nvSpPr>
        <dsp:cNvPr id="0" name=""/>
        <dsp:cNvSpPr/>
      </dsp:nvSpPr>
      <dsp:spPr>
        <a:xfrm>
          <a:off x="2546765" y="2609136"/>
          <a:ext cx="1096927" cy="1096927"/>
        </a:xfrm>
        <a:prstGeom prst="round2DiagRect">
          <a:avLst>
            <a:gd name="adj1" fmla="val 29727"/>
            <a:gd name="adj2" fmla="val 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60B6273-A808-4BAE-9E9D-7BBEB6264472}">
      <dsp:nvSpPr>
        <dsp:cNvPr id="0" name=""/>
        <dsp:cNvSpPr/>
      </dsp:nvSpPr>
      <dsp:spPr>
        <a:xfrm>
          <a:off x="2780537" y="2842908"/>
          <a:ext cx="629384" cy="629384"/>
        </a:xfrm>
        <a:prstGeom prst="rect">
          <a:avLst/>
        </a:prstGeom>
        <a:solidFill>
          <a:schemeClr val="bg1">
            <a:hueOff val="0"/>
            <a:satOff val="0"/>
            <a:lumOff val="0"/>
            <a:alphaOff val="0"/>
          </a:schemeClr>
        </a:solidFill>
        <a:ln w="15875"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518472D3-A3C5-4EDC-8AFA-566F28A7E5C1}">
      <dsp:nvSpPr>
        <dsp:cNvPr id="0" name=""/>
        <dsp:cNvSpPr/>
      </dsp:nvSpPr>
      <dsp:spPr>
        <a:xfrm>
          <a:off x="2196108" y="4047730"/>
          <a:ext cx="1798242" cy="7192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55650">
            <a:lnSpc>
              <a:spcPct val="90000"/>
            </a:lnSpc>
            <a:spcBef>
              <a:spcPct val="0"/>
            </a:spcBef>
            <a:spcAft>
              <a:spcPct val="35000"/>
            </a:spcAft>
            <a:buNone/>
            <a:defRPr cap="all"/>
          </a:pPr>
          <a:r>
            <a:rPr lang="pl-PL" sz="1700" b="1" kern="1200" dirty="0"/>
            <a:t>obiektowe</a:t>
          </a:r>
          <a:r>
            <a:rPr lang="pl-PL" sz="1700" kern="1200" dirty="0"/>
            <a:t> - C++, Object Pascal, Java</a:t>
          </a:r>
          <a:endParaRPr lang="en-US" sz="1700" kern="1200" dirty="0"/>
        </a:p>
      </dsp:txBody>
      <dsp:txXfrm>
        <a:off x="2196108" y="4047730"/>
        <a:ext cx="1798242" cy="71929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28FEBD-6EE1-4AD4-9D7B-3D21BED9580C}">
      <dsp:nvSpPr>
        <dsp:cNvPr id="0" name=""/>
        <dsp:cNvSpPr/>
      </dsp:nvSpPr>
      <dsp:spPr>
        <a:xfrm>
          <a:off x="0" y="101373"/>
          <a:ext cx="6977752" cy="1311108"/>
        </a:xfrm>
        <a:prstGeom prst="roundRect">
          <a:avLst/>
        </a:prstGeom>
        <a:gradFill rotWithShape="0">
          <a:gsLst>
            <a:gs pos="0">
              <a:schemeClr val="accent2">
                <a:hueOff val="0"/>
                <a:satOff val="0"/>
                <a:lumOff val="0"/>
                <a:alphaOff val="0"/>
                <a:tint val="98000"/>
                <a:hueMod val="94000"/>
                <a:satMod val="130000"/>
                <a:lumMod val="128000"/>
              </a:schemeClr>
            </a:gs>
            <a:gs pos="100000">
              <a:schemeClr val="accent2">
                <a:hueOff val="0"/>
                <a:satOff val="0"/>
                <a:lumOff val="0"/>
                <a:alphaOff val="0"/>
                <a:shade val="94000"/>
                <a:lumMod val="88000"/>
              </a:schemeClr>
            </a:gs>
          </a:gsLst>
          <a:lin ang="5400000" scaled="0"/>
        </a:gradFill>
        <a:ln>
          <a:noFill/>
        </a:ln>
        <a:effectLst>
          <a:innerShdw blurRad="25400" dist="12700" dir="13500000">
            <a:srgbClr val="000000">
              <a:alpha val="45000"/>
            </a:srgbClr>
          </a:inn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pl-PL" sz="1500" kern="1200" dirty="0">
              <a:solidFill>
                <a:schemeClr val="tx1"/>
              </a:solidFill>
            </a:rPr>
            <a:t>języki pierwszej generacji - języki maszynowe, czyli języki procesorów. Instrukcje zapisane są w postaci liczb binarnych.</a:t>
          </a:r>
          <a:endParaRPr lang="en-US" sz="1500" kern="1200" dirty="0">
            <a:solidFill>
              <a:schemeClr val="tx1"/>
            </a:solidFill>
          </a:endParaRPr>
        </a:p>
      </dsp:txBody>
      <dsp:txXfrm>
        <a:off x="64003" y="165376"/>
        <a:ext cx="6849746" cy="1183102"/>
      </dsp:txXfrm>
    </dsp:sp>
    <dsp:sp modelId="{6769E586-7180-408E-8555-5119625BF37C}">
      <dsp:nvSpPr>
        <dsp:cNvPr id="0" name=""/>
        <dsp:cNvSpPr/>
      </dsp:nvSpPr>
      <dsp:spPr>
        <a:xfrm>
          <a:off x="0" y="1455681"/>
          <a:ext cx="6977752" cy="1311108"/>
        </a:xfrm>
        <a:prstGeom prst="roundRect">
          <a:avLst/>
        </a:prstGeom>
        <a:gradFill rotWithShape="0">
          <a:gsLst>
            <a:gs pos="0">
              <a:schemeClr val="accent2">
                <a:hueOff val="-319344"/>
                <a:satOff val="877"/>
                <a:lumOff val="588"/>
                <a:alphaOff val="0"/>
                <a:tint val="98000"/>
                <a:hueMod val="94000"/>
                <a:satMod val="130000"/>
                <a:lumMod val="128000"/>
              </a:schemeClr>
            </a:gs>
            <a:gs pos="100000">
              <a:schemeClr val="accent2">
                <a:hueOff val="-319344"/>
                <a:satOff val="877"/>
                <a:lumOff val="588"/>
                <a:alphaOff val="0"/>
                <a:shade val="94000"/>
                <a:lumMod val="88000"/>
              </a:schemeClr>
            </a:gs>
          </a:gsLst>
          <a:lin ang="5400000" scaled="0"/>
        </a:gradFill>
        <a:ln>
          <a:noFill/>
        </a:ln>
        <a:effectLst>
          <a:innerShdw blurRad="25400" dist="12700" dir="13500000">
            <a:srgbClr val="000000">
              <a:alpha val="45000"/>
            </a:srgbClr>
          </a:inn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pl-PL" sz="1500" kern="1200" dirty="0">
              <a:solidFill>
                <a:schemeClr val="tx1"/>
              </a:solidFill>
            </a:rPr>
            <a:t>języki drugiej generacji - języki symboliczne, asemblery. Języki niskiego poziomu, pod względem składni tożsame z maszynowymi, z tą różnicą, że zamiast liczb używa się tu łatwiejszych do zapamiętania </a:t>
          </a:r>
          <a:r>
            <a:rPr lang="pl-PL" sz="1500" kern="1200" dirty="0" err="1">
              <a:solidFill>
                <a:schemeClr val="tx1"/>
              </a:solidFill>
            </a:rPr>
            <a:t>mnemonikonów</a:t>
          </a:r>
          <a:r>
            <a:rPr lang="pl-PL" sz="1500" kern="1200" dirty="0">
              <a:solidFill>
                <a:schemeClr val="tx1"/>
              </a:solidFill>
            </a:rPr>
            <a:t>.</a:t>
          </a:r>
          <a:endParaRPr lang="en-US" sz="1500" kern="1200" dirty="0">
            <a:solidFill>
              <a:schemeClr val="tx1"/>
            </a:solidFill>
          </a:endParaRPr>
        </a:p>
      </dsp:txBody>
      <dsp:txXfrm>
        <a:off x="64003" y="1519684"/>
        <a:ext cx="6849746" cy="1183102"/>
      </dsp:txXfrm>
    </dsp:sp>
    <dsp:sp modelId="{73BCB26E-7F07-4394-9DCD-494F4E88354B}">
      <dsp:nvSpPr>
        <dsp:cNvPr id="0" name=""/>
        <dsp:cNvSpPr/>
      </dsp:nvSpPr>
      <dsp:spPr>
        <a:xfrm>
          <a:off x="0" y="2809989"/>
          <a:ext cx="6977752" cy="1311108"/>
        </a:xfrm>
        <a:prstGeom prst="roundRect">
          <a:avLst/>
        </a:prstGeom>
        <a:gradFill rotWithShape="0">
          <a:gsLst>
            <a:gs pos="0">
              <a:schemeClr val="accent2">
                <a:hueOff val="-638687"/>
                <a:satOff val="1755"/>
                <a:lumOff val="1176"/>
                <a:alphaOff val="0"/>
                <a:tint val="98000"/>
                <a:hueMod val="94000"/>
                <a:satMod val="130000"/>
                <a:lumMod val="128000"/>
              </a:schemeClr>
            </a:gs>
            <a:gs pos="100000">
              <a:schemeClr val="accent2">
                <a:hueOff val="-638687"/>
                <a:satOff val="1755"/>
                <a:lumOff val="1176"/>
                <a:alphaOff val="0"/>
                <a:shade val="94000"/>
                <a:lumMod val="88000"/>
              </a:schemeClr>
            </a:gs>
          </a:gsLst>
          <a:lin ang="5400000" scaled="0"/>
        </a:gradFill>
        <a:ln>
          <a:noFill/>
        </a:ln>
        <a:effectLst>
          <a:innerShdw blurRad="25400" dist="12700" dir="13500000">
            <a:srgbClr val="000000">
              <a:alpha val="45000"/>
            </a:srgbClr>
          </a:inn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pl-PL" sz="1500" kern="1200" dirty="0">
              <a:solidFill>
                <a:schemeClr val="tx1"/>
              </a:solidFill>
            </a:rPr>
            <a:t>języki trzeciej generacji - języki wysokiego poziomu, proceduralne (imperatywne). W tych językach jedna instrukcja jest tłumaczona na kilka instrukcji procesora.</a:t>
          </a:r>
          <a:endParaRPr lang="en-US" sz="1500" kern="1200" dirty="0">
            <a:solidFill>
              <a:schemeClr val="tx1"/>
            </a:solidFill>
          </a:endParaRPr>
        </a:p>
      </dsp:txBody>
      <dsp:txXfrm>
        <a:off x="64003" y="2873992"/>
        <a:ext cx="6849746" cy="1183102"/>
      </dsp:txXfrm>
    </dsp:sp>
    <dsp:sp modelId="{94D1A872-E6AE-4AC1-AF91-65562B0D8B8B}">
      <dsp:nvSpPr>
        <dsp:cNvPr id="0" name=""/>
        <dsp:cNvSpPr/>
      </dsp:nvSpPr>
      <dsp:spPr>
        <a:xfrm>
          <a:off x="0" y="4164298"/>
          <a:ext cx="6977752" cy="1311108"/>
        </a:xfrm>
        <a:prstGeom prst="roundRect">
          <a:avLst/>
        </a:prstGeom>
        <a:gradFill rotWithShape="0">
          <a:gsLst>
            <a:gs pos="0">
              <a:schemeClr val="accent2">
                <a:hueOff val="-958031"/>
                <a:satOff val="2632"/>
                <a:lumOff val="1764"/>
                <a:alphaOff val="0"/>
                <a:tint val="98000"/>
                <a:hueMod val="94000"/>
                <a:satMod val="130000"/>
                <a:lumMod val="128000"/>
              </a:schemeClr>
            </a:gs>
            <a:gs pos="100000">
              <a:schemeClr val="accent2">
                <a:hueOff val="-958031"/>
                <a:satOff val="2632"/>
                <a:lumOff val="1764"/>
                <a:alphaOff val="0"/>
                <a:shade val="94000"/>
                <a:lumMod val="88000"/>
              </a:schemeClr>
            </a:gs>
          </a:gsLst>
          <a:lin ang="5400000" scaled="0"/>
        </a:gradFill>
        <a:ln>
          <a:noFill/>
        </a:ln>
        <a:effectLst>
          <a:innerShdw blurRad="25400" dist="12700" dir="13500000">
            <a:srgbClr val="000000">
              <a:alpha val="45000"/>
            </a:srgbClr>
          </a:inn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pl-PL" sz="1500" kern="1200" dirty="0">
              <a:solidFill>
                <a:schemeClr val="tx1"/>
              </a:solidFill>
            </a:rPr>
            <a:t>języki czwartej generacji - języki bardzo wysokiego poziomu, nieproceduralne (deklaratywne). Korzystając z tych języków programista skupia się na problemie, a nie na sposobie jego rozwiązania. Semantyka wielu języków tej generacji przypomina składnię języka naturalnego. Przykład - język SQL.</a:t>
          </a:r>
          <a:endParaRPr lang="en-US" sz="1500" kern="1200" dirty="0">
            <a:solidFill>
              <a:schemeClr val="tx1"/>
            </a:solidFill>
          </a:endParaRPr>
        </a:p>
      </dsp:txBody>
      <dsp:txXfrm>
        <a:off x="64003" y="4228301"/>
        <a:ext cx="6849746" cy="1183102"/>
      </dsp:txXfrm>
    </dsp:sp>
    <dsp:sp modelId="{25186173-7AB1-4F00-88BA-19C124C5339D}">
      <dsp:nvSpPr>
        <dsp:cNvPr id="0" name=""/>
        <dsp:cNvSpPr/>
      </dsp:nvSpPr>
      <dsp:spPr>
        <a:xfrm>
          <a:off x="0" y="5518606"/>
          <a:ext cx="6977752" cy="1311108"/>
        </a:xfrm>
        <a:prstGeom prst="roundRect">
          <a:avLst/>
        </a:prstGeom>
        <a:gradFill rotWithShape="0">
          <a:gsLst>
            <a:gs pos="0">
              <a:schemeClr val="accent2">
                <a:hueOff val="-1277375"/>
                <a:satOff val="3509"/>
                <a:lumOff val="2352"/>
                <a:alphaOff val="0"/>
                <a:tint val="98000"/>
                <a:hueMod val="94000"/>
                <a:satMod val="130000"/>
                <a:lumMod val="128000"/>
              </a:schemeClr>
            </a:gs>
            <a:gs pos="100000">
              <a:schemeClr val="accent2">
                <a:hueOff val="-1277375"/>
                <a:satOff val="3509"/>
                <a:lumOff val="2352"/>
                <a:alphaOff val="0"/>
                <a:shade val="94000"/>
                <a:lumMod val="88000"/>
              </a:schemeClr>
            </a:gs>
          </a:gsLst>
          <a:lin ang="5400000" scaled="0"/>
        </a:gradFill>
        <a:ln>
          <a:noFill/>
        </a:ln>
        <a:effectLst>
          <a:innerShdw blurRad="25400" dist="12700" dir="13500000">
            <a:srgbClr val="000000">
              <a:alpha val="45000"/>
            </a:srgbClr>
          </a:inn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pl-PL" sz="1500" kern="1200" dirty="0">
              <a:solidFill>
                <a:schemeClr val="tx1"/>
              </a:solidFill>
            </a:rPr>
            <a:t>języki piątej generacji - języki sztucznej inteligencji, najbardziej zbliżone do języka naturalnego. Przykład - język PROLOG.</a:t>
          </a:r>
          <a:endParaRPr lang="en-US" sz="1500" kern="1200" dirty="0">
            <a:solidFill>
              <a:schemeClr val="tx1"/>
            </a:solidFill>
          </a:endParaRPr>
        </a:p>
      </dsp:txBody>
      <dsp:txXfrm>
        <a:off x="64003" y="5582609"/>
        <a:ext cx="6849746" cy="118310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BF2867B-0B38-4717-A8E1-2F70649AA310}">
      <dsp:nvSpPr>
        <dsp:cNvPr id="0" name=""/>
        <dsp:cNvSpPr/>
      </dsp:nvSpPr>
      <dsp:spPr>
        <a:xfrm>
          <a:off x="0" y="101234"/>
          <a:ext cx="5643563" cy="2013862"/>
        </a:xfrm>
        <a:prstGeom prst="roundRect">
          <a:avLst/>
        </a:prstGeom>
        <a:gradFill rotWithShape="0">
          <a:gsLst>
            <a:gs pos="0">
              <a:schemeClr val="accent2">
                <a:hueOff val="0"/>
                <a:satOff val="0"/>
                <a:lumOff val="0"/>
                <a:alphaOff val="0"/>
                <a:tint val="98000"/>
                <a:hueMod val="94000"/>
                <a:satMod val="130000"/>
                <a:lumMod val="128000"/>
              </a:schemeClr>
            </a:gs>
            <a:gs pos="100000">
              <a:schemeClr val="accent2">
                <a:hueOff val="0"/>
                <a:satOff val="0"/>
                <a:lumOff val="0"/>
                <a:alphaOff val="0"/>
                <a:shade val="94000"/>
                <a:lumMod val="88000"/>
              </a:schemeClr>
            </a:gs>
          </a:gsLst>
          <a:lin ang="5400000" scaled="0"/>
        </a:gradFill>
        <a:ln>
          <a:noFill/>
        </a:ln>
        <a:effectLst>
          <a:innerShdw blurRad="25400" dist="12700" dir="13500000">
            <a:srgbClr val="000000">
              <a:alpha val="45000"/>
            </a:srgbClr>
          </a:innerShdw>
        </a:effectLst>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l" defTabSz="1600200">
            <a:lnSpc>
              <a:spcPct val="90000"/>
            </a:lnSpc>
            <a:spcBef>
              <a:spcPct val="0"/>
            </a:spcBef>
            <a:spcAft>
              <a:spcPct val="35000"/>
            </a:spcAft>
            <a:buNone/>
          </a:pPr>
          <a:r>
            <a:rPr lang="pl-PL" sz="3600" kern="1200"/>
            <a:t>języki wysokiego poziomu, np. Pascal, C</a:t>
          </a:r>
          <a:endParaRPr lang="en-US" sz="3600" kern="1200"/>
        </a:p>
      </dsp:txBody>
      <dsp:txXfrm>
        <a:off x="98309" y="199543"/>
        <a:ext cx="5446945" cy="1817244"/>
      </dsp:txXfrm>
    </dsp:sp>
    <dsp:sp modelId="{F8FFC4FE-76B4-4EC9-9FF4-7CE970C47879}">
      <dsp:nvSpPr>
        <dsp:cNvPr id="0" name=""/>
        <dsp:cNvSpPr/>
      </dsp:nvSpPr>
      <dsp:spPr>
        <a:xfrm>
          <a:off x="0" y="2218777"/>
          <a:ext cx="5643563" cy="2013862"/>
        </a:xfrm>
        <a:prstGeom prst="roundRect">
          <a:avLst/>
        </a:prstGeom>
        <a:gradFill rotWithShape="0">
          <a:gsLst>
            <a:gs pos="0">
              <a:schemeClr val="accent2">
                <a:hueOff val="-1277375"/>
                <a:satOff val="3509"/>
                <a:lumOff val="2352"/>
                <a:alphaOff val="0"/>
                <a:tint val="98000"/>
                <a:hueMod val="94000"/>
                <a:satMod val="130000"/>
                <a:lumMod val="128000"/>
              </a:schemeClr>
            </a:gs>
            <a:gs pos="100000">
              <a:schemeClr val="accent2">
                <a:hueOff val="-1277375"/>
                <a:satOff val="3509"/>
                <a:lumOff val="2352"/>
                <a:alphaOff val="0"/>
                <a:shade val="94000"/>
                <a:lumMod val="88000"/>
              </a:schemeClr>
            </a:gs>
          </a:gsLst>
          <a:lin ang="5400000" scaled="0"/>
        </a:gradFill>
        <a:ln>
          <a:noFill/>
        </a:ln>
        <a:effectLst>
          <a:innerShdw blurRad="25400" dist="12700" dir="13500000">
            <a:srgbClr val="000000">
              <a:alpha val="45000"/>
            </a:srgbClr>
          </a:innerShdw>
        </a:effectLst>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l" defTabSz="1600200">
            <a:lnSpc>
              <a:spcPct val="90000"/>
            </a:lnSpc>
            <a:spcBef>
              <a:spcPct val="0"/>
            </a:spcBef>
            <a:spcAft>
              <a:spcPct val="35000"/>
            </a:spcAft>
            <a:buNone/>
          </a:pPr>
          <a:r>
            <a:rPr lang="pl-PL" sz="3600" kern="1200"/>
            <a:t>języki niskiego poziomu (poziom maszynowy),. np Assemblery</a:t>
          </a:r>
          <a:endParaRPr lang="en-US" sz="3600" kern="1200"/>
        </a:p>
      </dsp:txBody>
      <dsp:txXfrm>
        <a:off x="98309" y="2317086"/>
        <a:ext cx="5446945" cy="181724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0E16241-0913-47D2-AF4C-FB047C023833}">
      <dsp:nvSpPr>
        <dsp:cNvPr id="0" name=""/>
        <dsp:cNvSpPr/>
      </dsp:nvSpPr>
      <dsp:spPr>
        <a:xfrm>
          <a:off x="531509" y="446"/>
          <a:ext cx="1806922" cy="1084153"/>
        </a:xfrm>
        <a:prstGeom prst="rect">
          <a:avLst/>
        </a:prstGeom>
        <a:solidFill>
          <a:schemeClr val="accent2">
            <a:hueOff val="0"/>
            <a:satOff val="0"/>
            <a:lumOff val="0"/>
            <a:alphaOff val="0"/>
          </a:schemeClr>
        </a:solidFill>
        <a:ln w="2857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pl-PL" sz="1600" kern="1200"/>
            <a:t>tworzenie aplikacji internetowych - Java, JS, PHP</a:t>
          </a:r>
          <a:endParaRPr lang="en-US" sz="1600" kern="1200"/>
        </a:p>
      </dsp:txBody>
      <dsp:txXfrm>
        <a:off x="531509" y="446"/>
        <a:ext cx="1806922" cy="1084153"/>
      </dsp:txXfrm>
    </dsp:sp>
    <dsp:sp modelId="{7DBEAA51-4B1D-4BC0-B346-2F73499C840F}">
      <dsp:nvSpPr>
        <dsp:cNvPr id="0" name=""/>
        <dsp:cNvSpPr/>
      </dsp:nvSpPr>
      <dsp:spPr>
        <a:xfrm>
          <a:off x="2519124" y="446"/>
          <a:ext cx="1806922" cy="1084153"/>
        </a:xfrm>
        <a:prstGeom prst="rect">
          <a:avLst/>
        </a:prstGeom>
        <a:solidFill>
          <a:schemeClr val="accent3">
            <a:hueOff val="0"/>
            <a:satOff val="0"/>
            <a:lumOff val="0"/>
            <a:alphaOff val="0"/>
          </a:schemeClr>
        </a:solidFill>
        <a:ln w="2857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pl-PL" sz="1600" kern="1200"/>
            <a:t>dostęp do baz danych - SQL</a:t>
          </a:r>
          <a:endParaRPr lang="en-US" sz="1600" kern="1200"/>
        </a:p>
      </dsp:txBody>
      <dsp:txXfrm>
        <a:off x="2519124" y="446"/>
        <a:ext cx="1806922" cy="1084153"/>
      </dsp:txXfrm>
    </dsp:sp>
    <dsp:sp modelId="{95BD265A-1E76-49D9-928F-97EEA4EA75D4}">
      <dsp:nvSpPr>
        <dsp:cNvPr id="0" name=""/>
        <dsp:cNvSpPr/>
      </dsp:nvSpPr>
      <dsp:spPr>
        <a:xfrm>
          <a:off x="4506738" y="446"/>
          <a:ext cx="1806922" cy="1084153"/>
        </a:xfrm>
        <a:prstGeom prst="rect">
          <a:avLst/>
        </a:prstGeom>
        <a:solidFill>
          <a:schemeClr val="accent4">
            <a:hueOff val="0"/>
            <a:satOff val="0"/>
            <a:lumOff val="0"/>
            <a:alphaOff val="0"/>
          </a:schemeClr>
        </a:solidFill>
        <a:ln w="2857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pl-PL" sz="1600" kern="1200"/>
            <a:t>obliczenia matematyczne - Fortran</a:t>
          </a:r>
          <a:endParaRPr lang="en-US" sz="1600" kern="1200"/>
        </a:p>
      </dsp:txBody>
      <dsp:txXfrm>
        <a:off x="4506738" y="446"/>
        <a:ext cx="1806922" cy="1084153"/>
      </dsp:txXfrm>
    </dsp:sp>
    <dsp:sp modelId="{953006D0-5288-4653-B46A-832874351997}">
      <dsp:nvSpPr>
        <dsp:cNvPr id="0" name=""/>
        <dsp:cNvSpPr/>
      </dsp:nvSpPr>
      <dsp:spPr>
        <a:xfrm>
          <a:off x="6494352" y="446"/>
          <a:ext cx="1806922" cy="1084153"/>
        </a:xfrm>
        <a:prstGeom prst="rect">
          <a:avLst/>
        </a:prstGeom>
        <a:solidFill>
          <a:schemeClr val="accent5">
            <a:hueOff val="0"/>
            <a:satOff val="0"/>
            <a:lumOff val="0"/>
            <a:alphaOff val="0"/>
          </a:schemeClr>
        </a:solidFill>
        <a:ln w="2857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pl-PL" sz="1600" kern="1200"/>
            <a:t>dydaktyczne - LOGO</a:t>
          </a:r>
          <a:endParaRPr lang="en-US" sz="1600" kern="1200"/>
        </a:p>
      </dsp:txBody>
      <dsp:txXfrm>
        <a:off x="6494352" y="446"/>
        <a:ext cx="1806922" cy="1084153"/>
      </dsp:txXfrm>
    </dsp:sp>
    <dsp:sp modelId="{68665F14-5E68-4E94-9A3A-44D27E8FF46C}">
      <dsp:nvSpPr>
        <dsp:cNvPr id="0" name=""/>
        <dsp:cNvSpPr/>
      </dsp:nvSpPr>
      <dsp:spPr>
        <a:xfrm>
          <a:off x="8481967" y="446"/>
          <a:ext cx="1806922" cy="1084153"/>
        </a:xfrm>
        <a:prstGeom prst="rect">
          <a:avLst/>
        </a:prstGeom>
        <a:solidFill>
          <a:schemeClr val="accent6">
            <a:hueOff val="0"/>
            <a:satOff val="0"/>
            <a:lumOff val="0"/>
            <a:alphaOff val="0"/>
          </a:schemeClr>
        </a:solidFill>
        <a:ln w="2857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pl-PL" sz="1600" kern="1200"/>
            <a:t>inne (uniwersalne) - Pascal, C/C++</a:t>
          </a:r>
          <a:endParaRPr lang="en-US" sz="1600" kern="1200"/>
        </a:p>
      </dsp:txBody>
      <dsp:txXfrm>
        <a:off x="8481967" y="446"/>
        <a:ext cx="1806922" cy="1084153"/>
      </dsp:txXfrm>
    </dsp:sp>
    <dsp:sp modelId="{AB5DCD35-D1E4-486A-8B0E-11B31E507081}">
      <dsp:nvSpPr>
        <dsp:cNvPr id="0" name=""/>
        <dsp:cNvSpPr/>
      </dsp:nvSpPr>
      <dsp:spPr>
        <a:xfrm>
          <a:off x="531509" y="1265292"/>
          <a:ext cx="1806922" cy="1084153"/>
        </a:xfrm>
        <a:prstGeom prst="rect">
          <a:avLst/>
        </a:prstGeom>
        <a:solidFill>
          <a:schemeClr val="accent2">
            <a:hueOff val="0"/>
            <a:satOff val="0"/>
            <a:lumOff val="0"/>
            <a:alphaOff val="0"/>
          </a:schemeClr>
        </a:solidFill>
        <a:ln w="2857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pl-PL" sz="1600" kern="1200"/>
            <a:t>programowanie wizualne - Visual C, Visual Basic, Delphi</a:t>
          </a:r>
          <a:endParaRPr lang="en-US" sz="1600" kern="1200"/>
        </a:p>
      </dsp:txBody>
      <dsp:txXfrm>
        <a:off x="531509" y="1265292"/>
        <a:ext cx="1806922" cy="1084153"/>
      </dsp:txXfrm>
    </dsp:sp>
    <dsp:sp modelId="{3715EB2B-BA06-43D2-87E9-E95F993F209A}">
      <dsp:nvSpPr>
        <dsp:cNvPr id="0" name=""/>
        <dsp:cNvSpPr/>
      </dsp:nvSpPr>
      <dsp:spPr>
        <a:xfrm>
          <a:off x="2519124" y="1265292"/>
          <a:ext cx="1806922" cy="1084153"/>
        </a:xfrm>
        <a:prstGeom prst="rect">
          <a:avLst/>
        </a:prstGeom>
        <a:solidFill>
          <a:schemeClr val="accent3">
            <a:hueOff val="0"/>
            <a:satOff val="0"/>
            <a:lumOff val="0"/>
            <a:alphaOff val="0"/>
          </a:schemeClr>
        </a:solidFill>
        <a:ln w="2857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pl-PL" sz="1600" kern="1200"/>
            <a:t>opis danych - PostScript, HTML, XML</a:t>
          </a:r>
          <a:endParaRPr lang="en-US" sz="1600" kern="1200"/>
        </a:p>
      </dsp:txBody>
      <dsp:txXfrm>
        <a:off x="2519124" y="1265292"/>
        <a:ext cx="1806922" cy="1084153"/>
      </dsp:txXfrm>
    </dsp:sp>
    <dsp:sp modelId="{DD4253EA-7CC9-4E34-AA61-6D76AA46A934}">
      <dsp:nvSpPr>
        <dsp:cNvPr id="0" name=""/>
        <dsp:cNvSpPr/>
      </dsp:nvSpPr>
      <dsp:spPr>
        <a:xfrm>
          <a:off x="4506738" y="1265292"/>
          <a:ext cx="1806922" cy="1084153"/>
        </a:xfrm>
        <a:prstGeom prst="rect">
          <a:avLst/>
        </a:prstGeom>
        <a:solidFill>
          <a:schemeClr val="accent4">
            <a:hueOff val="0"/>
            <a:satOff val="0"/>
            <a:lumOff val="0"/>
            <a:alphaOff val="0"/>
          </a:schemeClr>
        </a:solidFill>
        <a:ln w="2857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pl-PL" sz="1600" kern="1200"/>
            <a:t>tworzenie aplikacji współbieżnych - Ada, Occam</a:t>
          </a:r>
          <a:endParaRPr lang="en-US" sz="1600" kern="1200"/>
        </a:p>
      </dsp:txBody>
      <dsp:txXfrm>
        <a:off x="4506738" y="1265292"/>
        <a:ext cx="1806922" cy="1084153"/>
      </dsp:txXfrm>
    </dsp:sp>
    <dsp:sp modelId="{3CAD196B-31CE-4906-BD6C-7D929D5AD9C8}">
      <dsp:nvSpPr>
        <dsp:cNvPr id="0" name=""/>
        <dsp:cNvSpPr/>
      </dsp:nvSpPr>
      <dsp:spPr>
        <a:xfrm>
          <a:off x="6494352" y="1265292"/>
          <a:ext cx="1806922" cy="1084153"/>
        </a:xfrm>
        <a:prstGeom prst="rect">
          <a:avLst/>
        </a:prstGeom>
        <a:solidFill>
          <a:schemeClr val="accent5">
            <a:hueOff val="0"/>
            <a:satOff val="0"/>
            <a:lumOff val="0"/>
            <a:alphaOff val="0"/>
          </a:schemeClr>
        </a:solidFill>
        <a:ln w="2857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pl-PL" sz="1600" kern="1200"/>
            <a:t>przetwarzanie tekstu - PERL, REXX, Python</a:t>
          </a:r>
          <a:endParaRPr lang="en-US" sz="1600" kern="1200"/>
        </a:p>
      </dsp:txBody>
      <dsp:txXfrm>
        <a:off x="6494352" y="1265292"/>
        <a:ext cx="1806922" cy="1084153"/>
      </dsp:txXfrm>
    </dsp:sp>
    <dsp:sp modelId="{392F8660-EB91-455E-9C2E-8D7842A3E36B}">
      <dsp:nvSpPr>
        <dsp:cNvPr id="0" name=""/>
        <dsp:cNvSpPr/>
      </dsp:nvSpPr>
      <dsp:spPr>
        <a:xfrm>
          <a:off x="8481967" y="1265292"/>
          <a:ext cx="1806922" cy="1084153"/>
        </a:xfrm>
        <a:prstGeom prst="rect">
          <a:avLst/>
        </a:prstGeom>
        <a:solidFill>
          <a:schemeClr val="accent6">
            <a:hueOff val="0"/>
            <a:satOff val="0"/>
            <a:lumOff val="0"/>
            <a:alphaOff val="0"/>
          </a:schemeClr>
        </a:solidFill>
        <a:ln w="2857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pl-PL" sz="1600" kern="1200"/>
            <a:t>programowanie sztucznej inteligencji - LISP, Prolog</a:t>
          </a:r>
          <a:endParaRPr lang="en-US" sz="1600" kern="1200"/>
        </a:p>
      </dsp:txBody>
      <dsp:txXfrm>
        <a:off x="8481967" y="1265292"/>
        <a:ext cx="1806922" cy="1084153"/>
      </dsp:txXfrm>
    </dsp:sp>
    <dsp:sp modelId="{3E47099E-F968-4ED5-BF6F-95DEA16533FB}">
      <dsp:nvSpPr>
        <dsp:cNvPr id="0" name=""/>
        <dsp:cNvSpPr/>
      </dsp:nvSpPr>
      <dsp:spPr>
        <a:xfrm>
          <a:off x="4506738" y="2530137"/>
          <a:ext cx="1806922" cy="1084153"/>
        </a:xfrm>
        <a:prstGeom prst="rect">
          <a:avLst/>
        </a:prstGeom>
        <a:solidFill>
          <a:schemeClr val="accent2">
            <a:hueOff val="0"/>
            <a:satOff val="0"/>
            <a:lumOff val="0"/>
            <a:alphaOff val="0"/>
          </a:schemeClr>
        </a:solidFill>
        <a:ln w="2857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pl-PL" sz="1600" kern="1200"/>
            <a:t>programowanie grafiki - OpenGL</a:t>
          </a:r>
          <a:endParaRPr lang="en-US" sz="1600" kern="1200"/>
        </a:p>
      </dsp:txBody>
      <dsp:txXfrm>
        <a:off x="4506738" y="2530137"/>
        <a:ext cx="1806922" cy="1084153"/>
      </dsp:txXfrm>
    </dsp:sp>
  </dsp:spTree>
</dsp:drawing>
</file>

<file path=ppt/diagrams/layout1.xml><?xml version="1.0" encoding="utf-8"?>
<dgm:layoutDef xmlns:dgm="http://schemas.openxmlformats.org/drawingml/2006/diagram" xmlns:a="http://schemas.openxmlformats.org/drawingml/2006/main" uniqueId="urn:microsoft.com/office/officeart/2018/5/layout/IconLeafLabelList#1">
  <dgm:title val="Icon Leaf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round2DiagRect" r:blip="">
            <dgm:adjLst/>
            <dgm:extLst>
              <a:ext uri="{B698B0E9-8C71-41B9-8309-B3DCBF30829C}">
                <dgm1612:spPr xmlns:dgm1612="http://schemas.microsoft.com/office/drawing/2016/12/diagram" xmlns="">
                  <a:prstGeom prst="round2DiagRect">
                    <a:avLst>
                      <a:gd name="adj1" fmla="val 29727"/>
                      <a:gd name="adj2" fmla="val 0"/>
                    </a:avLst>
                  </a:prstGeom>
                </dgm1612:spPr>
              </a:ext>
            </dgm:ext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xmlns="">
        <a:lvl1pPr>
          <a:lnSpc>
            <a:spcPct val="100000"/>
          </a:lnSpc>
          <a:defRPr cap="all"/>
        </a:lvl1pPr>
      </dgm1612:lstStyle>
    </a:ext>
  </dgm:extLst>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default#1">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Slajd tytułowy">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pl-PL"/>
              <a:t>Kliknij, aby edytować styl</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l-PL"/>
              <a:t>Kliknij, aby edytować styl wzorca podtytułu</a:t>
            </a:r>
            <a:endParaRPr lang="en-US" dirty="0"/>
          </a:p>
        </p:txBody>
      </p:sp>
      <p:sp>
        <p:nvSpPr>
          <p:cNvPr id="4" name="Date Placeholder 3"/>
          <p:cNvSpPr>
            <a:spLocks noGrp="1"/>
          </p:cNvSpPr>
          <p:nvPr>
            <p:ph type="dt" sz="half" idx="10"/>
          </p:nvPr>
        </p:nvSpPr>
        <p:spPr/>
        <p:txBody>
          <a:bodyPr/>
          <a:lstStyle/>
          <a:p>
            <a:fld id="{734B4607-5C88-4508-AE44-3382E80E778D}" type="datetimeFigureOut">
              <a:rPr lang="pl-PL" smtClean="0"/>
              <a:pPr/>
              <a:t>22.06.2022</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C4AEA4D1-41E4-49AA-B4F9-85CDE7F4AC52}" type="slidenum">
              <a:rPr lang="pl-PL" smtClean="0"/>
              <a:pPr/>
              <a:t>‹#›</a:t>
            </a:fld>
            <a:endParaRPr lang="pl-PL"/>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39953989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Obraz panoramiczny z podpise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pl-PL"/>
              <a:t>Kliknij ikonę, aby dodać obraz</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pl-PL"/>
              <a:t>Kliknij, aby edytować style wzorca tekstu</a:t>
            </a:r>
          </a:p>
        </p:txBody>
      </p:sp>
      <p:sp>
        <p:nvSpPr>
          <p:cNvPr id="3" name="Date Placeholder 2"/>
          <p:cNvSpPr>
            <a:spLocks noGrp="1"/>
          </p:cNvSpPr>
          <p:nvPr>
            <p:ph type="dt" sz="half" idx="10"/>
          </p:nvPr>
        </p:nvSpPr>
        <p:spPr/>
        <p:txBody>
          <a:bodyPr/>
          <a:lstStyle/>
          <a:p>
            <a:fld id="{734B4607-5C88-4508-AE44-3382E80E778D}" type="datetimeFigureOut">
              <a:rPr lang="pl-PL" smtClean="0"/>
              <a:pPr/>
              <a:t>22.06.2022</a:t>
            </a:fld>
            <a:endParaRPr lang="pl-PL"/>
          </a:p>
        </p:txBody>
      </p:sp>
      <p:sp>
        <p:nvSpPr>
          <p:cNvPr id="4" name="Footer Placeholder 3"/>
          <p:cNvSpPr>
            <a:spLocks noGrp="1"/>
          </p:cNvSpPr>
          <p:nvPr>
            <p:ph type="ftr" sz="quarter" idx="11"/>
          </p:nvPr>
        </p:nvSpPr>
        <p:spPr/>
        <p:txBody>
          <a:bodyPr/>
          <a:lstStyle/>
          <a:p>
            <a:endParaRPr lang="pl-PL"/>
          </a:p>
        </p:txBody>
      </p:sp>
      <p:sp>
        <p:nvSpPr>
          <p:cNvPr id="5" name="Slide Number Placeholder 4"/>
          <p:cNvSpPr>
            <a:spLocks noGrp="1"/>
          </p:cNvSpPr>
          <p:nvPr>
            <p:ph type="sldNum" sz="quarter" idx="12"/>
          </p:nvPr>
        </p:nvSpPr>
        <p:spPr/>
        <p:txBody>
          <a:bodyPr/>
          <a:lstStyle/>
          <a:p>
            <a:fld id="{C4AEA4D1-41E4-49AA-B4F9-85CDE7F4AC52}" type="slidenum">
              <a:rPr lang="pl-PL" smtClean="0"/>
              <a:pPr/>
              <a:t>‹#›</a:t>
            </a:fld>
            <a:endParaRPr lang="pl-PL"/>
          </a:p>
        </p:txBody>
      </p:sp>
    </p:spTree>
    <p:extLst>
      <p:ext uri="{BB962C8B-B14F-4D97-AF65-F5344CB8AC3E}">
        <p14:creationId xmlns:p14="http://schemas.microsoft.com/office/powerpoint/2010/main" xmlns="" val="39602820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ytuł i podpis">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pl-PL"/>
              <a:t>Kliknij, aby edytować styl</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a:t>Kliknij, aby edytować style wzorca tekstu</a:t>
            </a:r>
          </a:p>
        </p:txBody>
      </p:sp>
      <p:sp>
        <p:nvSpPr>
          <p:cNvPr id="4" name="Date Placeholder 3"/>
          <p:cNvSpPr>
            <a:spLocks noGrp="1"/>
          </p:cNvSpPr>
          <p:nvPr>
            <p:ph type="dt" sz="half" idx="10"/>
          </p:nvPr>
        </p:nvSpPr>
        <p:spPr/>
        <p:txBody>
          <a:bodyPr/>
          <a:lstStyle/>
          <a:p>
            <a:fld id="{734B4607-5C88-4508-AE44-3382E80E778D}" type="datetimeFigureOut">
              <a:rPr lang="pl-PL" smtClean="0"/>
              <a:pPr/>
              <a:t>22.06.2022</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C4AEA4D1-41E4-49AA-B4F9-85CDE7F4AC52}" type="slidenum">
              <a:rPr lang="pl-PL" smtClean="0"/>
              <a:pPr/>
              <a:t>‹#›</a:t>
            </a:fld>
            <a:endParaRPr lang="pl-PL"/>
          </a:p>
        </p:txBody>
      </p:sp>
    </p:spTree>
    <p:extLst>
      <p:ext uri="{BB962C8B-B14F-4D97-AF65-F5344CB8AC3E}">
        <p14:creationId xmlns:p14="http://schemas.microsoft.com/office/powerpoint/2010/main" xmlns="" val="4236449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Oferta z podpisem">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pl-PL"/>
              <a:t>Kliknij, aby edytować styl</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pl-PL"/>
              <a:t>Kliknij, aby edytować style wzorca tekstu</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a:t>Kliknij, aby edytować style wzorca tekstu</a:t>
            </a:r>
          </a:p>
        </p:txBody>
      </p:sp>
      <p:sp>
        <p:nvSpPr>
          <p:cNvPr id="4" name="Date Placeholder 3"/>
          <p:cNvSpPr>
            <a:spLocks noGrp="1"/>
          </p:cNvSpPr>
          <p:nvPr>
            <p:ph type="dt" sz="half" idx="10"/>
          </p:nvPr>
        </p:nvSpPr>
        <p:spPr/>
        <p:txBody>
          <a:bodyPr/>
          <a:lstStyle/>
          <a:p>
            <a:fld id="{734B4607-5C88-4508-AE44-3382E80E778D}" type="datetimeFigureOut">
              <a:rPr lang="pl-PL" smtClean="0"/>
              <a:pPr/>
              <a:t>22.06.2022</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C4AEA4D1-41E4-49AA-B4F9-85CDE7F4AC52}" type="slidenum">
              <a:rPr lang="pl-PL" smtClean="0"/>
              <a:pPr/>
              <a:t>‹#›</a:t>
            </a:fld>
            <a:endParaRPr lang="pl-PL"/>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xmlns="" val="33551170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Karta nazwy">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pl-PL"/>
              <a:t>Kliknij, aby edytować styl</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a:t>Kliknij, aby edytować style wzorca tekstu</a:t>
            </a:r>
          </a:p>
        </p:txBody>
      </p:sp>
      <p:sp>
        <p:nvSpPr>
          <p:cNvPr id="4" name="Date Placeholder 3"/>
          <p:cNvSpPr>
            <a:spLocks noGrp="1"/>
          </p:cNvSpPr>
          <p:nvPr>
            <p:ph type="dt" sz="half" idx="10"/>
          </p:nvPr>
        </p:nvSpPr>
        <p:spPr/>
        <p:txBody>
          <a:bodyPr/>
          <a:lstStyle/>
          <a:p>
            <a:fld id="{734B4607-5C88-4508-AE44-3382E80E778D}" type="datetimeFigureOut">
              <a:rPr lang="pl-PL" smtClean="0"/>
              <a:pPr/>
              <a:t>22.06.2022</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C4AEA4D1-41E4-49AA-B4F9-85CDE7F4AC52}" type="slidenum">
              <a:rPr lang="pl-PL" smtClean="0"/>
              <a:pPr/>
              <a:t>‹#›</a:t>
            </a:fld>
            <a:endParaRPr lang="pl-PL"/>
          </a:p>
        </p:txBody>
      </p:sp>
    </p:spTree>
    <p:extLst>
      <p:ext uri="{BB962C8B-B14F-4D97-AF65-F5344CB8AC3E}">
        <p14:creationId xmlns:p14="http://schemas.microsoft.com/office/powerpoint/2010/main" xmlns="" val="9531717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Karta nazwy cytatu">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pl-PL"/>
              <a:t>Kliknij, aby edytować styl</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pl-PL"/>
              <a:t>Kliknij, aby edytować style wzorca tekstu</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a:t>Kliknij, aby edytować style wzorca tekstu</a:t>
            </a:r>
          </a:p>
        </p:txBody>
      </p:sp>
      <p:sp>
        <p:nvSpPr>
          <p:cNvPr id="4" name="Date Placeholder 3"/>
          <p:cNvSpPr>
            <a:spLocks noGrp="1"/>
          </p:cNvSpPr>
          <p:nvPr>
            <p:ph type="dt" sz="half" idx="10"/>
          </p:nvPr>
        </p:nvSpPr>
        <p:spPr/>
        <p:txBody>
          <a:bodyPr/>
          <a:lstStyle/>
          <a:p>
            <a:fld id="{734B4607-5C88-4508-AE44-3382E80E778D}" type="datetimeFigureOut">
              <a:rPr lang="pl-PL" smtClean="0"/>
              <a:pPr/>
              <a:t>22.06.2022</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C4AEA4D1-41E4-49AA-B4F9-85CDE7F4AC52}" type="slidenum">
              <a:rPr lang="pl-PL" smtClean="0"/>
              <a:pPr/>
              <a:t>‹#›</a:t>
            </a:fld>
            <a:endParaRPr lang="pl-PL"/>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xmlns="" val="258421436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Prawda lub fałsz">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pl-PL"/>
              <a:t>Kliknij, aby edytować styl</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pl-PL"/>
              <a:t>Kliknij, aby edytować style wzorca tekstu</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a:t>Kliknij, aby edytować style wzorca tekstu</a:t>
            </a:r>
          </a:p>
        </p:txBody>
      </p:sp>
      <p:sp>
        <p:nvSpPr>
          <p:cNvPr id="4" name="Date Placeholder 3"/>
          <p:cNvSpPr>
            <a:spLocks noGrp="1"/>
          </p:cNvSpPr>
          <p:nvPr>
            <p:ph type="dt" sz="half" idx="10"/>
          </p:nvPr>
        </p:nvSpPr>
        <p:spPr/>
        <p:txBody>
          <a:bodyPr/>
          <a:lstStyle/>
          <a:p>
            <a:fld id="{734B4607-5C88-4508-AE44-3382E80E778D}" type="datetimeFigureOut">
              <a:rPr lang="pl-PL" smtClean="0"/>
              <a:pPr/>
              <a:t>22.06.2022</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C4AEA4D1-41E4-49AA-B4F9-85CDE7F4AC52}" type="slidenum">
              <a:rPr lang="pl-PL" smtClean="0"/>
              <a:pPr/>
              <a:t>‹#›</a:t>
            </a:fld>
            <a:endParaRPr lang="pl-PL"/>
          </a:p>
        </p:txBody>
      </p:sp>
    </p:spTree>
    <p:extLst>
      <p:ext uri="{BB962C8B-B14F-4D97-AF65-F5344CB8AC3E}">
        <p14:creationId xmlns:p14="http://schemas.microsoft.com/office/powerpoint/2010/main" xmlns="" val="42099347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pl-PL"/>
              <a:t>Kliknij, aby edytować styl</a:t>
            </a:r>
            <a:endParaRPr lang="en-US" dirty="0"/>
          </a:p>
        </p:txBody>
      </p:sp>
      <p:sp>
        <p:nvSpPr>
          <p:cNvPr id="3" name="Vertical Text Placeholder 2"/>
          <p:cNvSpPr>
            <a:spLocks noGrp="1"/>
          </p:cNvSpPr>
          <p:nvPr>
            <p:ph type="body" orient="vert" idx="1"/>
          </p:nvPr>
        </p:nvSpPr>
        <p:spPr/>
        <p:txBody>
          <a:bodyPr vert="eaVert" ancho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Date Placeholder 3"/>
          <p:cNvSpPr>
            <a:spLocks noGrp="1"/>
          </p:cNvSpPr>
          <p:nvPr>
            <p:ph type="dt" sz="half" idx="10"/>
          </p:nvPr>
        </p:nvSpPr>
        <p:spPr/>
        <p:txBody>
          <a:bodyPr/>
          <a:lstStyle/>
          <a:p>
            <a:fld id="{734B4607-5C88-4508-AE44-3382E80E778D}" type="datetimeFigureOut">
              <a:rPr lang="pl-PL" smtClean="0"/>
              <a:pPr/>
              <a:t>22.06.2022</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C4AEA4D1-41E4-49AA-B4F9-85CDE7F4AC52}" type="slidenum">
              <a:rPr lang="pl-PL" smtClean="0"/>
              <a:pPr/>
              <a:t>‹#›</a:t>
            </a:fld>
            <a:endParaRPr lang="pl-PL"/>
          </a:p>
        </p:txBody>
      </p:sp>
    </p:spTree>
    <p:extLst>
      <p:ext uri="{BB962C8B-B14F-4D97-AF65-F5344CB8AC3E}">
        <p14:creationId xmlns:p14="http://schemas.microsoft.com/office/powerpoint/2010/main" xmlns="" val="307769357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pl-PL"/>
              <a:t>Kliknij, aby edytować styl</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Date Placeholder 3"/>
          <p:cNvSpPr>
            <a:spLocks noGrp="1"/>
          </p:cNvSpPr>
          <p:nvPr>
            <p:ph type="dt" sz="half" idx="10"/>
          </p:nvPr>
        </p:nvSpPr>
        <p:spPr/>
        <p:txBody>
          <a:bodyPr/>
          <a:lstStyle/>
          <a:p>
            <a:fld id="{734B4607-5C88-4508-AE44-3382E80E778D}" type="datetimeFigureOut">
              <a:rPr lang="pl-PL" smtClean="0"/>
              <a:pPr/>
              <a:t>22.06.2022</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C4AEA4D1-41E4-49AA-B4F9-85CDE7F4AC52}" type="slidenum">
              <a:rPr lang="pl-PL" smtClean="0"/>
              <a:pPr/>
              <a:t>‹#›</a:t>
            </a:fld>
            <a:endParaRPr lang="pl-PL"/>
          </a:p>
        </p:txBody>
      </p:sp>
    </p:spTree>
    <p:extLst>
      <p:ext uri="{BB962C8B-B14F-4D97-AF65-F5344CB8AC3E}">
        <p14:creationId xmlns:p14="http://schemas.microsoft.com/office/powerpoint/2010/main" xmlns="" val="24091576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Content Placeholder 2"/>
          <p:cNvSpPr>
            <a:spLocks noGrp="1"/>
          </p:cNvSpPr>
          <p:nvPr>
            <p:ph idx="1"/>
          </p:nvPr>
        </p:nvSpPr>
        <p:spPr/>
        <p:txBody>
          <a:bodyPr anchor="ct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Date Placeholder 3"/>
          <p:cNvSpPr>
            <a:spLocks noGrp="1"/>
          </p:cNvSpPr>
          <p:nvPr>
            <p:ph type="dt" sz="half" idx="10"/>
          </p:nvPr>
        </p:nvSpPr>
        <p:spPr/>
        <p:txBody>
          <a:bodyPr/>
          <a:lstStyle/>
          <a:p>
            <a:fld id="{734B4607-5C88-4508-AE44-3382E80E778D}" type="datetimeFigureOut">
              <a:rPr lang="pl-PL" smtClean="0"/>
              <a:pPr/>
              <a:t>22.06.2022</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C4AEA4D1-41E4-49AA-B4F9-85CDE7F4AC52}" type="slidenum">
              <a:rPr lang="pl-PL" smtClean="0"/>
              <a:pPr/>
              <a:t>‹#›</a:t>
            </a:fld>
            <a:endParaRPr lang="pl-PL"/>
          </a:p>
        </p:txBody>
      </p:sp>
    </p:spTree>
    <p:extLst>
      <p:ext uri="{BB962C8B-B14F-4D97-AF65-F5344CB8AC3E}">
        <p14:creationId xmlns:p14="http://schemas.microsoft.com/office/powerpoint/2010/main" xmlns="" val="3322905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pl-PL"/>
              <a:t>Kliknij, aby edytować styl</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a:t>Kliknij, aby edytować style wzorca tekstu</a:t>
            </a:r>
          </a:p>
        </p:txBody>
      </p:sp>
      <p:sp>
        <p:nvSpPr>
          <p:cNvPr id="4" name="Date Placeholder 3"/>
          <p:cNvSpPr>
            <a:spLocks noGrp="1"/>
          </p:cNvSpPr>
          <p:nvPr>
            <p:ph type="dt" sz="half" idx="10"/>
          </p:nvPr>
        </p:nvSpPr>
        <p:spPr/>
        <p:txBody>
          <a:bodyPr/>
          <a:lstStyle/>
          <a:p>
            <a:fld id="{734B4607-5C88-4508-AE44-3382E80E778D}" type="datetimeFigureOut">
              <a:rPr lang="pl-PL" smtClean="0"/>
              <a:pPr/>
              <a:t>22.06.2022</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C4AEA4D1-41E4-49AA-B4F9-85CDE7F4AC52}" type="slidenum">
              <a:rPr lang="pl-PL" smtClean="0"/>
              <a:pPr/>
              <a:t>‹#›</a:t>
            </a:fld>
            <a:endParaRPr lang="pl-PL"/>
          </a:p>
        </p:txBody>
      </p:sp>
    </p:spTree>
    <p:extLst>
      <p:ext uri="{BB962C8B-B14F-4D97-AF65-F5344CB8AC3E}">
        <p14:creationId xmlns:p14="http://schemas.microsoft.com/office/powerpoint/2010/main" xmlns="" val="31210018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5" name="Date Placeholder 4"/>
          <p:cNvSpPr>
            <a:spLocks noGrp="1"/>
          </p:cNvSpPr>
          <p:nvPr>
            <p:ph type="dt" sz="half" idx="10"/>
          </p:nvPr>
        </p:nvSpPr>
        <p:spPr/>
        <p:txBody>
          <a:bodyPr/>
          <a:lstStyle/>
          <a:p>
            <a:fld id="{734B4607-5C88-4508-AE44-3382E80E778D}" type="datetimeFigureOut">
              <a:rPr lang="pl-PL" smtClean="0"/>
              <a:pPr/>
              <a:t>22.06.2022</a:t>
            </a:fld>
            <a:endParaRPr lang="pl-PL"/>
          </a:p>
        </p:txBody>
      </p:sp>
      <p:sp>
        <p:nvSpPr>
          <p:cNvPr id="6" name="Footer Placeholder 5"/>
          <p:cNvSpPr>
            <a:spLocks noGrp="1"/>
          </p:cNvSpPr>
          <p:nvPr>
            <p:ph type="ftr" sz="quarter" idx="11"/>
          </p:nvPr>
        </p:nvSpPr>
        <p:spPr/>
        <p:txBody>
          <a:bodyPr/>
          <a:lstStyle/>
          <a:p>
            <a:endParaRPr lang="pl-PL"/>
          </a:p>
        </p:txBody>
      </p:sp>
      <p:sp>
        <p:nvSpPr>
          <p:cNvPr id="7" name="Slide Number Placeholder 6"/>
          <p:cNvSpPr>
            <a:spLocks noGrp="1"/>
          </p:cNvSpPr>
          <p:nvPr>
            <p:ph type="sldNum" sz="quarter" idx="12"/>
          </p:nvPr>
        </p:nvSpPr>
        <p:spPr/>
        <p:txBody>
          <a:bodyPr/>
          <a:lstStyle/>
          <a:p>
            <a:fld id="{C4AEA4D1-41E4-49AA-B4F9-85CDE7F4AC52}" type="slidenum">
              <a:rPr lang="pl-PL" smtClean="0"/>
              <a:pPr/>
              <a:t>‹#›</a:t>
            </a:fld>
            <a:endParaRPr lang="pl-PL"/>
          </a:p>
        </p:txBody>
      </p:sp>
    </p:spTree>
    <p:extLst>
      <p:ext uri="{BB962C8B-B14F-4D97-AF65-F5344CB8AC3E}">
        <p14:creationId xmlns:p14="http://schemas.microsoft.com/office/powerpoint/2010/main" xmlns="" val="39690126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pl-PL"/>
              <a:t>Kliknij, aby edytować styl</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7" name="Date Placeholder 6"/>
          <p:cNvSpPr>
            <a:spLocks noGrp="1"/>
          </p:cNvSpPr>
          <p:nvPr>
            <p:ph type="dt" sz="half" idx="10"/>
          </p:nvPr>
        </p:nvSpPr>
        <p:spPr/>
        <p:txBody>
          <a:bodyPr/>
          <a:lstStyle/>
          <a:p>
            <a:fld id="{734B4607-5C88-4508-AE44-3382E80E778D}" type="datetimeFigureOut">
              <a:rPr lang="pl-PL" smtClean="0"/>
              <a:pPr/>
              <a:t>22.06.2022</a:t>
            </a:fld>
            <a:endParaRPr lang="pl-PL"/>
          </a:p>
        </p:txBody>
      </p:sp>
      <p:sp>
        <p:nvSpPr>
          <p:cNvPr id="8" name="Footer Placeholder 7"/>
          <p:cNvSpPr>
            <a:spLocks noGrp="1"/>
          </p:cNvSpPr>
          <p:nvPr>
            <p:ph type="ftr" sz="quarter" idx="11"/>
          </p:nvPr>
        </p:nvSpPr>
        <p:spPr/>
        <p:txBody>
          <a:bodyPr/>
          <a:lstStyle/>
          <a:p>
            <a:endParaRPr lang="pl-PL"/>
          </a:p>
        </p:txBody>
      </p:sp>
      <p:sp>
        <p:nvSpPr>
          <p:cNvPr id="9" name="Slide Number Placeholder 8"/>
          <p:cNvSpPr>
            <a:spLocks noGrp="1"/>
          </p:cNvSpPr>
          <p:nvPr>
            <p:ph type="sldNum" sz="quarter" idx="12"/>
          </p:nvPr>
        </p:nvSpPr>
        <p:spPr/>
        <p:txBody>
          <a:bodyPr/>
          <a:lstStyle/>
          <a:p>
            <a:fld id="{C4AEA4D1-41E4-49AA-B4F9-85CDE7F4AC52}" type="slidenum">
              <a:rPr lang="pl-PL" smtClean="0"/>
              <a:pPr/>
              <a:t>‹#›</a:t>
            </a:fld>
            <a:endParaRPr lang="pl-PL"/>
          </a:p>
        </p:txBody>
      </p:sp>
    </p:spTree>
    <p:extLst>
      <p:ext uri="{BB962C8B-B14F-4D97-AF65-F5344CB8AC3E}">
        <p14:creationId xmlns:p14="http://schemas.microsoft.com/office/powerpoint/2010/main" xmlns="" val="13213760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Date Placeholder 2"/>
          <p:cNvSpPr>
            <a:spLocks noGrp="1"/>
          </p:cNvSpPr>
          <p:nvPr>
            <p:ph type="dt" sz="half" idx="10"/>
          </p:nvPr>
        </p:nvSpPr>
        <p:spPr/>
        <p:txBody>
          <a:bodyPr/>
          <a:lstStyle/>
          <a:p>
            <a:fld id="{734B4607-5C88-4508-AE44-3382E80E778D}" type="datetimeFigureOut">
              <a:rPr lang="pl-PL" smtClean="0"/>
              <a:pPr/>
              <a:t>22.06.2022</a:t>
            </a:fld>
            <a:endParaRPr lang="pl-PL"/>
          </a:p>
        </p:txBody>
      </p:sp>
      <p:sp>
        <p:nvSpPr>
          <p:cNvPr id="4" name="Footer Placeholder 3"/>
          <p:cNvSpPr>
            <a:spLocks noGrp="1"/>
          </p:cNvSpPr>
          <p:nvPr>
            <p:ph type="ftr" sz="quarter" idx="11"/>
          </p:nvPr>
        </p:nvSpPr>
        <p:spPr/>
        <p:txBody>
          <a:bodyPr/>
          <a:lstStyle/>
          <a:p>
            <a:endParaRPr lang="pl-PL"/>
          </a:p>
        </p:txBody>
      </p:sp>
      <p:sp>
        <p:nvSpPr>
          <p:cNvPr id="5" name="Slide Number Placeholder 4"/>
          <p:cNvSpPr>
            <a:spLocks noGrp="1"/>
          </p:cNvSpPr>
          <p:nvPr>
            <p:ph type="sldNum" sz="quarter" idx="12"/>
          </p:nvPr>
        </p:nvSpPr>
        <p:spPr/>
        <p:txBody>
          <a:bodyPr/>
          <a:lstStyle/>
          <a:p>
            <a:fld id="{C4AEA4D1-41E4-49AA-B4F9-85CDE7F4AC52}" type="slidenum">
              <a:rPr lang="pl-PL" smtClean="0"/>
              <a:pPr/>
              <a:t>‹#›</a:t>
            </a:fld>
            <a:endParaRPr lang="pl-PL"/>
          </a:p>
        </p:txBody>
      </p:sp>
    </p:spTree>
    <p:extLst>
      <p:ext uri="{BB962C8B-B14F-4D97-AF65-F5344CB8AC3E}">
        <p14:creationId xmlns:p14="http://schemas.microsoft.com/office/powerpoint/2010/main" xmlns="" val="16507991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34B4607-5C88-4508-AE44-3382E80E778D}" type="datetimeFigureOut">
              <a:rPr lang="pl-PL" smtClean="0"/>
              <a:pPr/>
              <a:t>22.06.2022</a:t>
            </a:fld>
            <a:endParaRPr lang="pl-PL"/>
          </a:p>
        </p:txBody>
      </p:sp>
      <p:sp>
        <p:nvSpPr>
          <p:cNvPr id="3" name="Footer Placeholder 2"/>
          <p:cNvSpPr>
            <a:spLocks noGrp="1"/>
          </p:cNvSpPr>
          <p:nvPr>
            <p:ph type="ftr" sz="quarter" idx="11"/>
          </p:nvPr>
        </p:nvSpPr>
        <p:spPr/>
        <p:txBody>
          <a:bodyPr/>
          <a:lstStyle/>
          <a:p>
            <a:endParaRPr lang="pl-PL"/>
          </a:p>
        </p:txBody>
      </p:sp>
      <p:sp>
        <p:nvSpPr>
          <p:cNvPr id="4" name="Slide Number Placeholder 3"/>
          <p:cNvSpPr>
            <a:spLocks noGrp="1"/>
          </p:cNvSpPr>
          <p:nvPr>
            <p:ph type="sldNum" sz="quarter" idx="12"/>
          </p:nvPr>
        </p:nvSpPr>
        <p:spPr/>
        <p:txBody>
          <a:bodyPr/>
          <a:lstStyle/>
          <a:p>
            <a:fld id="{C4AEA4D1-41E4-49AA-B4F9-85CDE7F4AC52}" type="slidenum">
              <a:rPr lang="pl-PL" smtClean="0"/>
              <a:pPr/>
              <a:t>‹#›</a:t>
            </a:fld>
            <a:endParaRPr lang="pl-PL"/>
          </a:p>
        </p:txBody>
      </p:sp>
    </p:spTree>
    <p:extLst>
      <p:ext uri="{BB962C8B-B14F-4D97-AF65-F5344CB8AC3E}">
        <p14:creationId xmlns:p14="http://schemas.microsoft.com/office/powerpoint/2010/main" xmlns="" val="24431135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pl-PL"/>
              <a:t>Kliknij, aby edytować styl</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a:t>Kliknij, aby edytować style wzorca tekstu</a:t>
            </a:r>
          </a:p>
        </p:txBody>
      </p:sp>
      <p:sp>
        <p:nvSpPr>
          <p:cNvPr id="5" name="Date Placeholder 4"/>
          <p:cNvSpPr>
            <a:spLocks noGrp="1"/>
          </p:cNvSpPr>
          <p:nvPr>
            <p:ph type="dt" sz="half" idx="10"/>
          </p:nvPr>
        </p:nvSpPr>
        <p:spPr/>
        <p:txBody>
          <a:bodyPr/>
          <a:lstStyle/>
          <a:p>
            <a:fld id="{734B4607-5C88-4508-AE44-3382E80E778D}" type="datetimeFigureOut">
              <a:rPr lang="pl-PL" smtClean="0"/>
              <a:pPr/>
              <a:t>22.06.2022</a:t>
            </a:fld>
            <a:endParaRPr lang="pl-PL"/>
          </a:p>
        </p:txBody>
      </p:sp>
      <p:sp>
        <p:nvSpPr>
          <p:cNvPr id="6" name="Footer Placeholder 5"/>
          <p:cNvSpPr>
            <a:spLocks noGrp="1"/>
          </p:cNvSpPr>
          <p:nvPr>
            <p:ph type="ftr" sz="quarter" idx="11"/>
          </p:nvPr>
        </p:nvSpPr>
        <p:spPr/>
        <p:txBody>
          <a:bodyPr/>
          <a:lstStyle/>
          <a:p>
            <a:endParaRPr lang="pl-PL"/>
          </a:p>
        </p:txBody>
      </p:sp>
      <p:sp>
        <p:nvSpPr>
          <p:cNvPr id="7" name="Slide Number Placeholder 6"/>
          <p:cNvSpPr>
            <a:spLocks noGrp="1"/>
          </p:cNvSpPr>
          <p:nvPr>
            <p:ph type="sldNum" sz="quarter" idx="12"/>
          </p:nvPr>
        </p:nvSpPr>
        <p:spPr/>
        <p:txBody>
          <a:bodyPr/>
          <a:lstStyle/>
          <a:p>
            <a:fld id="{C4AEA4D1-41E4-49AA-B4F9-85CDE7F4AC52}" type="slidenum">
              <a:rPr lang="pl-PL" smtClean="0"/>
              <a:pPr/>
              <a:t>‹#›</a:t>
            </a:fld>
            <a:endParaRPr lang="pl-PL"/>
          </a:p>
        </p:txBody>
      </p:sp>
    </p:spTree>
    <p:extLst>
      <p:ext uri="{BB962C8B-B14F-4D97-AF65-F5344CB8AC3E}">
        <p14:creationId xmlns:p14="http://schemas.microsoft.com/office/powerpoint/2010/main" xmlns="" val="32755237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pl-PL"/>
              <a:t>Kliknij, aby edytować styl</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pl-PL"/>
              <a:t>Kliknij ikonę, aby dodać obraz</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a:t>Kliknij, aby edytować style wzorca tekstu</a:t>
            </a:r>
          </a:p>
        </p:txBody>
      </p:sp>
      <p:sp>
        <p:nvSpPr>
          <p:cNvPr id="5" name="Date Placeholder 4"/>
          <p:cNvSpPr>
            <a:spLocks noGrp="1"/>
          </p:cNvSpPr>
          <p:nvPr>
            <p:ph type="dt" sz="half" idx="10"/>
          </p:nvPr>
        </p:nvSpPr>
        <p:spPr/>
        <p:txBody>
          <a:bodyPr/>
          <a:lstStyle/>
          <a:p>
            <a:fld id="{734B4607-5C88-4508-AE44-3382E80E778D}" type="datetimeFigureOut">
              <a:rPr lang="pl-PL" smtClean="0"/>
              <a:pPr/>
              <a:t>22.06.2022</a:t>
            </a:fld>
            <a:endParaRPr lang="pl-PL"/>
          </a:p>
        </p:txBody>
      </p:sp>
      <p:sp>
        <p:nvSpPr>
          <p:cNvPr id="6" name="Footer Placeholder 5"/>
          <p:cNvSpPr>
            <a:spLocks noGrp="1"/>
          </p:cNvSpPr>
          <p:nvPr>
            <p:ph type="ftr" sz="quarter" idx="11"/>
          </p:nvPr>
        </p:nvSpPr>
        <p:spPr/>
        <p:txBody>
          <a:bodyPr/>
          <a:lstStyle/>
          <a:p>
            <a:endParaRPr lang="pl-PL"/>
          </a:p>
        </p:txBody>
      </p:sp>
      <p:sp>
        <p:nvSpPr>
          <p:cNvPr id="7" name="Slide Number Placeholder 6"/>
          <p:cNvSpPr>
            <a:spLocks noGrp="1"/>
          </p:cNvSpPr>
          <p:nvPr>
            <p:ph type="sldNum" sz="quarter" idx="12"/>
          </p:nvPr>
        </p:nvSpPr>
        <p:spPr/>
        <p:txBody>
          <a:bodyPr/>
          <a:lstStyle/>
          <a:p>
            <a:fld id="{C4AEA4D1-41E4-49AA-B4F9-85CDE7F4AC52}" type="slidenum">
              <a:rPr lang="pl-PL" smtClean="0"/>
              <a:pPr/>
              <a:t>‹#›</a:t>
            </a:fld>
            <a:endParaRPr lang="pl-PL"/>
          </a:p>
        </p:txBody>
      </p:sp>
    </p:spTree>
    <p:extLst>
      <p:ext uri="{BB962C8B-B14F-4D97-AF65-F5344CB8AC3E}">
        <p14:creationId xmlns:p14="http://schemas.microsoft.com/office/powerpoint/2010/main" xmlns="" val="19360022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pl-PL"/>
              <a:t>Kliknij, aby edytować styl</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734B4607-5C88-4508-AE44-3382E80E778D}" type="datetimeFigureOut">
              <a:rPr lang="pl-PL" smtClean="0"/>
              <a:pPr/>
              <a:t>22.06.2022</a:t>
            </a:fld>
            <a:endParaRPr lang="pl-PL"/>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pl-PL"/>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C4AEA4D1-41E4-49AA-B4F9-85CDE7F4AC52}" type="slidenum">
              <a:rPr lang="pl-PL" smtClean="0"/>
              <a:pPr/>
              <a:t>‹#›</a:t>
            </a:fld>
            <a:endParaRPr lang="pl-PL"/>
          </a:p>
        </p:txBody>
      </p:sp>
    </p:spTree>
    <p:extLst>
      <p:ext uri="{BB962C8B-B14F-4D97-AF65-F5344CB8AC3E}">
        <p14:creationId xmlns:p14="http://schemas.microsoft.com/office/powerpoint/2010/main" xmlns="" val="2009575973"/>
      </p:ext>
    </p:extLst>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xmlns=""/>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6C4C6228-7661-62A2-EE0F-909E078ABCB1}"/>
              </a:ext>
            </a:extLst>
          </p:cNvPr>
          <p:cNvSpPr>
            <a:spLocks noGrp="1"/>
          </p:cNvSpPr>
          <p:nvPr>
            <p:ph type="ctrTitle"/>
          </p:nvPr>
        </p:nvSpPr>
        <p:spPr/>
        <p:txBody>
          <a:bodyPr/>
          <a:lstStyle/>
          <a:p>
            <a:r>
              <a:rPr lang="pl-PL" dirty="0"/>
              <a:t>Języki </a:t>
            </a:r>
            <a:r>
              <a:rPr lang="pl-PL" dirty="0" err="1"/>
              <a:t>Pogramowania</a:t>
            </a:r>
            <a:endParaRPr lang="pl-PL" dirty="0"/>
          </a:p>
        </p:txBody>
      </p:sp>
      <p:sp>
        <p:nvSpPr>
          <p:cNvPr id="3" name="Podtytuł 2">
            <a:extLst>
              <a:ext uri="{FF2B5EF4-FFF2-40B4-BE49-F238E27FC236}">
                <a16:creationId xmlns:a16="http://schemas.microsoft.com/office/drawing/2014/main" xmlns="" id="{0CDE3B4D-8BC1-3E42-DCE7-93725C6A6CC0}"/>
              </a:ext>
            </a:extLst>
          </p:cNvPr>
          <p:cNvSpPr>
            <a:spLocks noGrp="1"/>
          </p:cNvSpPr>
          <p:nvPr>
            <p:ph type="subTitle" idx="1"/>
          </p:nvPr>
        </p:nvSpPr>
        <p:spPr>
          <a:xfrm>
            <a:off x="721931" y="3843867"/>
            <a:ext cx="6400800" cy="1947333"/>
          </a:xfrm>
        </p:spPr>
        <p:txBody>
          <a:bodyPr/>
          <a:lstStyle/>
          <a:p>
            <a:r>
              <a:rPr lang="pl-PL" dirty="0">
                <a:solidFill>
                  <a:schemeClr val="accent1">
                    <a:lumMod val="60000"/>
                    <a:lumOff val="40000"/>
                  </a:schemeClr>
                </a:solidFill>
              </a:rPr>
              <a:t>Maksymilian Czyżowicz 3PG</a:t>
            </a:r>
          </a:p>
        </p:txBody>
      </p:sp>
    </p:spTree>
    <p:extLst>
      <p:ext uri="{BB962C8B-B14F-4D97-AF65-F5344CB8AC3E}">
        <p14:creationId xmlns:p14="http://schemas.microsoft.com/office/powerpoint/2010/main" xmlns="" val="9090817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7000"/>
                <a:hueMod val="92000"/>
                <a:satMod val="169000"/>
                <a:lumMod val="164000"/>
              </a:schemeClr>
            </a:gs>
            <a:gs pos="100000">
              <a:schemeClr val="bg2">
                <a:shade val="96000"/>
                <a:satMod val="120000"/>
                <a:lumMod val="90000"/>
              </a:schemeClr>
            </a:gs>
          </a:gsLst>
          <a:path path="circle">
            <a:fillToRect b="100000"/>
          </a:path>
        </a:gra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xmlns="" id="{2C33F367-76E5-4D2A-96B1-4FD443CDD1C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gradFill>
            <a:gsLst>
              <a:gs pos="10000">
                <a:schemeClr val="dk2">
                  <a:tint val="97000"/>
                  <a:hueMod val="92000"/>
                  <a:satMod val="169000"/>
                  <a:lumMod val="164000"/>
                </a:schemeClr>
              </a:gs>
              <a:gs pos="100000">
                <a:schemeClr val="dk2">
                  <a:shade val="96000"/>
                  <a:satMod val="120000"/>
                  <a:lumMod val="90000"/>
                </a:schemeClr>
              </a:gs>
            </a:gsLst>
            <a:lin ang="6120000" scaled="1"/>
          </a:gradFill>
          <a:ln>
            <a:noFill/>
          </a:ln>
        </p:spPr>
        <p:style>
          <a:lnRef idx="2">
            <a:schemeClr val="accent1">
              <a:shade val="50000"/>
            </a:schemeClr>
          </a:lnRef>
          <a:fillRef idx="1002">
            <a:schemeClr val="dk2"/>
          </a:fillRef>
          <a:effectRef idx="0">
            <a:schemeClr val="accent1"/>
          </a:effectRef>
          <a:fontRef idx="minor">
            <a:schemeClr val="lt1"/>
          </a:fontRef>
        </p:style>
        <p:txBody>
          <a:bodyPr rtlCol="0" anchor="ctr"/>
          <a:lstStyle/>
          <a:p>
            <a:pPr algn="ctr"/>
            <a:endParaRPr lang="en-US"/>
          </a:p>
        </p:txBody>
      </p:sp>
      <p:sp>
        <p:nvSpPr>
          <p:cNvPr id="11" name="Snip Diagonal Corner Rectangle 21">
            <a:extLst>
              <a:ext uri="{FF2B5EF4-FFF2-40B4-BE49-F238E27FC236}">
                <a16:creationId xmlns:a16="http://schemas.microsoft.com/office/drawing/2014/main" xmlns="" id="{6F769419-3E73-449D-B62A-0CDEC946A67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2"/>
            <a:ext cx="8129873" cy="6858002"/>
          </a:xfrm>
          <a:prstGeom prst="snip2DiagRect">
            <a:avLst>
              <a:gd name="adj1" fmla="val 0"/>
              <a:gd name="adj2" fmla="val 0"/>
            </a:avLst>
          </a:prstGeom>
          <a:solidFill>
            <a:schemeClr val="bg1">
              <a:alpha val="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xmlns="" id="{A6515200-42F9-488F-9895-6CDBCD1E87C8}"/>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xmlns="" val="1"/>
              </p:ext>
            </p:extLst>
          </p:nvPr>
        </p:nvGrpSpPr>
        <p:grpSpPr>
          <a:xfrm>
            <a:off x="9206969" y="2963333"/>
            <a:ext cx="2981858" cy="3208867"/>
            <a:chOff x="9206969" y="2963333"/>
            <a:chExt cx="2981858" cy="3208867"/>
          </a:xfrm>
        </p:grpSpPr>
        <p:cxnSp>
          <p:nvCxnSpPr>
            <p:cNvPr id="14" name="Straight Connector 13">
              <a:extLst>
                <a:ext uri="{FF2B5EF4-FFF2-40B4-BE49-F238E27FC236}">
                  <a16:creationId xmlns:a16="http://schemas.microsoft.com/office/drawing/2014/main" xmlns="" id="{43185F0E-78D5-4C2D-9239-D3515B448837}"/>
                </a:ext>
                <a:ext uri="{C183D7F6-B498-43B3-948B-1728B52AA6E4}">
                  <adec:decorative xmlns:adec="http://schemas.microsoft.com/office/drawing/2017/decorative" xmlns="" val="1"/>
                </a:ext>
              </a:extLst>
            </p:cNvPr>
            <p:cNvCxnSpPr/>
            <p:nvPr>
              <p:extLst>
                <p:ext uri="{386F3935-93C4-4BCD-93E2-E3B085C9AB24}">
                  <p16:designElem xmlns:p16="http://schemas.microsoft.com/office/powerpoint/2015/main" xmlns="" val="1"/>
                </p:ext>
              </p:extLst>
            </p:nvPr>
          </p:nvCxnSpPr>
          <p:spPr>
            <a:xfrm flipH="1">
              <a:off x="11276012" y="2963333"/>
              <a:ext cx="912814" cy="912812"/>
            </a:xfrm>
            <a:prstGeom prst="line">
              <a:avLst/>
            </a:prstGeom>
            <a:ln w="9525">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15" name="Straight Connector 14">
              <a:extLst>
                <a:ext uri="{FF2B5EF4-FFF2-40B4-BE49-F238E27FC236}">
                  <a16:creationId xmlns:a16="http://schemas.microsoft.com/office/drawing/2014/main" xmlns="" id="{D5BD9142-FF9C-4EED-A027-18D095481BB8}"/>
                </a:ext>
                <a:ext uri="{C183D7F6-B498-43B3-948B-1728B52AA6E4}">
                  <adec:decorative xmlns:adec="http://schemas.microsoft.com/office/drawing/2017/decorative" xmlns="" val="1"/>
                </a:ext>
              </a:extLst>
            </p:cNvPr>
            <p:cNvCxnSpPr/>
            <p:nvPr>
              <p:extLst>
                <p:ext uri="{386F3935-93C4-4BCD-93E2-E3B085C9AB24}">
                  <p16:designElem xmlns:p16="http://schemas.microsoft.com/office/powerpoint/2015/main" xmlns="" val="1"/>
                </p:ext>
              </p:extLst>
            </p:nvPr>
          </p:nvCxnSpPr>
          <p:spPr>
            <a:xfrm flipH="1">
              <a:off x="9206969" y="3190344"/>
              <a:ext cx="2981857" cy="2981856"/>
            </a:xfrm>
            <a:prstGeom prst="line">
              <a:avLst/>
            </a:prstGeom>
            <a:ln w="9525">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16" name="Straight Connector 15">
              <a:extLst>
                <a:ext uri="{FF2B5EF4-FFF2-40B4-BE49-F238E27FC236}">
                  <a16:creationId xmlns:a16="http://schemas.microsoft.com/office/drawing/2014/main" xmlns="" id="{42F547D3-9752-4481-B3A8-50E08610B8EC}"/>
                </a:ext>
                <a:ext uri="{C183D7F6-B498-43B3-948B-1728B52AA6E4}">
                  <adec:decorative xmlns:adec="http://schemas.microsoft.com/office/drawing/2017/decorative" xmlns="" val="1"/>
                </a:ext>
              </a:extLst>
            </p:cNvPr>
            <p:cNvCxnSpPr/>
            <p:nvPr>
              <p:extLst>
                <p:ext uri="{386F3935-93C4-4BCD-93E2-E3B085C9AB24}">
                  <p16:designElem xmlns:p16="http://schemas.microsoft.com/office/powerpoint/2015/main" xmlns="" val="1"/>
                </p:ext>
              </p:extLst>
            </p:nvPr>
          </p:nvCxnSpPr>
          <p:spPr>
            <a:xfrm flipH="1">
              <a:off x="10292292" y="3285067"/>
              <a:ext cx="1896534" cy="1896533"/>
            </a:xfrm>
            <a:prstGeom prst="line">
              <a:avLst/>
            </a:prstGeom>
            <a:ln w="9525">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17" name="Straight Connector 16">
              <a:extLst>
                <a:ext uri="{FF2B5EF4-FFF2-40B4-BE49-F238E27FC236}">
                  <a16:creationId xmlns:a16="http://schemas.microsoft.com/office/drawing/2014/main" xmlns="" id="{F1999C2F-3D0D-4813-9696-83630A6FEABD}"/>
                </a:ext>
                <a:ext uri="{C183D7F6-B498-43B3-948B-1728B52AA6E4}">
                  <adec:decorative xmlns:adec="http://schemas.microsoft.com/office/drawing/2017/decorative" xmlns="" val="1"/>
                </a:ext>
              </a:extLst>
            </p:cNvPr>
            <p:cNvCxnSpPr/>
            <p:nvPr>
              <p:extLst>
                <p:ext uri="{386F3935-93C4-4BCD-93E2-E3B085C9AB24}">
                  <p16:designElem xmlns:p16="http://schemas.microsoft.com/office/powerpoint/2015/main" xmlns="" val="1"/>
                </p:ext>
              </p:extLst>
            </p:nvPr>
          </p:nvCxnSpPr>
          <p:spPr>
            <a:xfrm flipH="1">
              <a:off x="10443103" y="3131080"/>
              <a:ext cx="1745722" cy="1745720"/>
            </a:xfrm>
            <a:prstGeom prst="line">
              <a:avLst/>
            </a:prstGeom>
            <a:ln w="28575">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18" name="Straight Connector 17">
              <a:extLst>
                <a:ext uri="{FF2B5EF4-FFF2-40B4-BE49-F238E27FC236}">
                  <a16:creationId xmlns:a16="http://schemas.microsoft.com/office/drawing/2014/main" xmlns="" id="{EC737390-C9CA-456B-9F40-D7A76EA242E7}"/>
                </a:ext>
                <a:ext uri="{C183D7F6-B498-43B3-948B-1728B52AA6E4}">
                  <adec:decorative xmlns:adec="http://schemas.microsoft.com/office/drawing/2017/decorative" xmlns="" val="1"/>
                </a:ext>
              </a:extLst>
            </p:cNvPr>
            <p:cNvCxnSpPr/>
            <p:nvPr>
              <p:extLst>
                <p:ext uri="{386F3935-93C4-4BCD-93E2-E3B085C9AB24}">
                  <p16:designElem xmlns:p16="http://schemas.microsoft.com/office/powerpoint/2015/main" xmlns="" val="1"/>
                </p:ext>
              </p:extLst>
            </p:nvPr>
          </p:nvCxnSpPr>
          <p:spPr>
            <a:xfrm flipH="1">
              <a:off x="10918826" y="3683001"/>
              <a:ext cx="1270001" cy="1269999"/>
            </a:xfrm>
            <a:prstGeom prst="line">
              <a:avLst/>
            </a:prstGeom>
            <a:ln w="28575">
              <a:solidFill>
                <a:srgbClr val="FFFFFF"/>
              </a:solidFill>
            </a:ln>
          </p:spPr>
          <p:style>
            <a:lnRef idx="2">
              <a:schemeClr val="accent1"/>
            </a:lnRef>
            <a:fillRef idx="0">
              <a:schemeClr val="accent1"/>
            </a:fillRef>
            <a:effectRef idx="1">
              <a:schemeClr val="accent1"/>
            </a:effectRef>
            <a:fontRef idx="minor">
              <a:schemeClr val="tx1"/>
            </a:fontRef>
          </p:style>
        </p:cxnSp>
      </p:grpSp>
      <p:sp>
        <p:nvSpPr>
          <p:cNvPr id="2" name="Tytuł 1">
            <a:extLst>
              <a:ext uri="{FF2B5EF4-FFF2-40B4-BE49-F238E27FC236}">
                <a16:creationId xmlns:a16="http://schemas.microsoft.com/office/drawing/2014/main" xmlns="" id="{C38DAC4C-FCAB-74B6-8D72-470D08AFD186}"/>
              </a:ext>
            </a:extLst>
          </p:cNvPr>
          <p:cNvSpPr>
            <a:spLocks noGrp="1"/>
          </p:cNvSpPr>
          <p:nvPr>
            <p:ph type="title"/>
          </p:nvPr>
        </p:nvSpPr>
        <p:spPr>
          <a:xfrm>
            <a:off x="8588661" y="941424"/>
            <a:ext cx="3043896" cy="3248611"/>
          </a:xfrm>
        </p:spPr>
        <p:txBody>
          <a:bodyPr>
            <a:normAutofit/>
          </a:bodyPr>
          <a:lstStyle/>
          <a:p>
            <a:r>
              <a:rPr lang="pl-PL" sz="2300" dirty="0">
                <a:solidFill>
                  <a:schemeClr val="bg1"/>
                </a:solidFill>
              </a:rPr>
              <a:t>generację języków programowania</a:t>
            </a:r>
          </a:p>
        </p:txBody>
      </p:sp>
      <p:graphicFrame>
        <p:nvGraphicFramePr>
          <p:cNvPr id="5" name="Symbol zastępczy zawartości 2">
            <a:extLst>
              <a:ext uri="{FF2B5EF4-FFF2-40B4-BE49-F238E27FC236}">
                <a16:creationId xmlns:a16="http://schemas.microsoft.com/office/drawing/2014/main" xmlns="" id="{8B92ADF5-3E2A-EA3A-5591-C5D97B5EDA5A}"/>
              </a:ext>
            </a:extLst>
          </p:cNvPr>
          <p:cNvGraphicFramePr>
            <a:graphicFrameLocks noGrp="1"/>
          </p:cNvGraphicFramePr>
          <p:nvPr>
            <p:ph idx="1"/>
            <p:extLst>
              <p:ext uri="{D42A27DB-BD31-4B8C-83A1-F6EECF244321}">
                <p14:modId xmlns:p14="http://schemas.microsoft.com/office/powerpoint/2010/main" xmlns="" val="1097845136"/>
              </p:ext>
            </p:extLst>
          </p:nvPr>
        </p:nvGraphicFramePr>
        <p:xfrm>
          <a:off x="480324" y="-73088"/>
          <a:ext cx="6977752" cy="69310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20090279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cxnSp>
        <p:nvCxnSpPr>
          <p:cNvPr id="7" name="Straight Connector 6">
            <a:extLst>
              <a:ext uri="{FF2B5EF4-FFF2-40B4-BE49-F238E27FC236}">
                <a16:creationId xmlns:a16="http://schemas.microsoft.com/office/drawing/2014/main" xmlns="" id="{FEB90296-CFE0-401D-9CA3-32966EC4F01D}"/>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a:extLst>
              <a:ext uri="{FF2B5EF4-FFF2-40B4-BE49-F238E27FC236}">
                <a16:creationId xmlns:a16="http://schemas.microsoft.com/office/drawing/2014/main" xmlns="" id="{08C9B4EE-7611-4ED9-B356-7BDD377C39B0}"/>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a:extLst>
              <a:ext uri="{FF2B5EF4-FFF2-40B4-BE49-F238E27FC236}">
                <a16:creationId xmlns:a16="http://schemas.microsoft.com/office/drawing/2014/main" xmlns="" id="{4A4F266A-F2F7-47CD-8BBC-E3777E982FD2}"/>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3" name="Straight Connector 12">
            <a:extLst>
              <a:ext uri="{FF2B5EF4-FFF2-40B4-BE49-F238E27FC236}">
                <a16:creationId xmlns:a16="http://schemas.microsoft.com/office/drawing/2014/main" xmlns="" id="{20D69C80-8919-4A32-B897-F2A21F940574}"/>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5" name="Straight Connector 14">
            <a:extLst>
              <a:ext uri="{FF2B5EF4-FFF2-40B4-BE49-F238E27FC236}">
                <a16:creationId xmlns:a16="http://schemas.microsoft.com/office/drawing/2014/main" xmlns="" id="{F427B072-CC5B-481B-9719-8CD4C54444BE}"/>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 useBgFill="1">
        <p:nvSpPr>
          <p:cNvPr id="17" name="Rectangle 16">
            <a:extLst>
              <a:ext uri="{FF2B5EF4-FFF2-40B4-BE49-F238E27FC236}">
                <a16:creationId xmlns:a16="http://schemas.microsoft.com/office/drawing/2014/main" xmlns="" id="{4609862E-48F9-45AC-8D44-67A0268A793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ytuł 1">
            <a:extLst>
              <a:ext uri="{FF2B5EF4-FFF2-40B4-BE49-F238E27FC236}">
                <a16:creationId xmlns:a16="http://schemas.microsoft.com/office/drawing/2014/main" xmlns="" id="{C38DAC4C-FCAB-74B6-8D72-470D08AFD186}"/>
              </a:ext>
            </a:extLst>
          </p:cNvPr>
          <p:cNvSpPr>
            <a:spLocks noGrp="1"/>
          </p:cNvSpPr>
          <p:nvPr>
            <p:ph type="title"/>
          </p:nvPr>
        </p:nvSpPr>
        <p:spPr>
          <a:xfrm>
            <a:off x="4546886" y="685799"/>
            <a:ext cx="7077667" cy="4892676"/>
          </a:xfrm>
        </p:spPr>
        <p:txBody>
          <a:bodyPr vert="horz" lIns="91440" tIns="45720" rIns="91440" bIns="45720" rtlCol="0" anchor="ctr">
            <a:normAutofit/>
          </a:bodyPr>
          <a:lstStyle/>
          <a:p>
            <a:r>
              <a:rPr lang="en-US" sz="4800" dirty="0" err="1">
                <a:solidFill>
                  <a:schemeClr val="bg1"/>
                </a:solidFill>
              </a:rPr>
              <a:t>sposób</a:t>
            </a:r>
            <a:r>
              <a:rPr lang="en-US" sz="4800" dirty="0">
                <a:solidFill>
                  <a:schemeClr val="bg1"/>
                </a:solidFill>
              </a:rPr>
              <a:t> </a:t>
            </a:r>
            <a:r>
              <a:rPr lang="en-US" sz="4800" dirty="0" err="1">
                <a:solidFill>
                  <a:schemeClr val="bg1"/>
                </a:solidFill>
              </a:rPr>
              <a:t>kontroli</a:t>
            </a:r>
            <a:r>
              <a:rPr lang="en-US" sz="4800" dirty="0">
                <a:solidFill>
                  <a:schemeClr val="bg1"/>
                </a:solidFill>
              </a:rPr>
              <a:t> </a:t>
            </a:r>
            <a:r>
              <a:rPr lang="en-US" sz="4800" dirty="0" err="1">
                <a:solidFill>
                  <a:schemeClr val="bg1"/>
                </a:solidFill>
              </a:rPr>
              <a:t>typów</a:t>
            </a:r>
            <a:endParaRPr lang="en-US" sz="4800" dirty="0">
              <a:solidFill>
                <a:schemeClr val="bg1"/>
              </a:solidFill>
            </a:endParaRPr>
          </a:p>
        </p:txBody>
      </p:sp>
      <p:cxnSp>
        <p:nvCxnSpPr>
          <p:cNvPr id="19" name="Straight Connector 18">
            <a:extLst>
              <a:ext uri="{FF2B5EF4-FFF2-40B4-BE49-F238E27FC236}">
                <a16:creationId xmlns:a16="http://schemas.microsoft.com/office/drawing/2014/main" xmlns="" id="{ABEC335A-D1CD-4687-AB54-7E9FEC72BC2D}"/>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4059935" y="1532691"/>
            <a:ext cx="0" cy="3198892"/>
          </a:xfrm>
          <a:prstGeom prst="line">
            <a:avLst/>
          </a:prstGeom>
          <a:ln w="19050">
            <a:solidFill>
              <a:schemeClr val="tx1">
                <a:alpha val="6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25723379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cxnSp>
        <p:nvCxnSpPr>
          <p:cNvPr id="7" name="Straight Connector 6">
            <a:extLst>
              <a:ext uri="{FF2B5EF4-FFF2-40B4-BE49-F238E27FC236}">
                <a16:creationId xmlns:a16="http://schemas.microsoft.com/office/drawing/2014/main" xmlns="" id="{FEB90296-CFE0-401D-9CA3-32966EC4F01D}"/>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a:extLst>
              <a:ext uri="{FF2B5EF4-FFF2-40B4-BE49-F238E27FC236}">
                <a16:creationId xmlns:a16="http://schemas.microsoft.com/office/drawing/2014/main" xmlns="" id="{08C9B4EE-7611-4ED9-B356-7BDD377C39B0}"/>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a:extLst>
              <a:ext uri="{FF2B5EF4-FFF2-40B4-BE49-F238E27FC236}">
                <a16:creationId xmlns:a16="http://schemas.microsoft.com/office/drawing/2014/main" xmlns="" id="{4A4F266A-F2F7-47CD-8BBC-E3777E982FD2}"/>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3" name="Straight Connector 12">
            <a:extLst>
              <a:ext uri="{FF2B5EF4-FFF2-40B4-BE49-F238E27FC236}">
                <a16:creationId xmlns:a16="http://schemas.microsoft.com/office/drawing/2014/main" xmlns="" id="{20D69C80-8919-4A32-B897-F2A21F940574}"/>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5" name="Straight Connector 14">
            <a:extLst>
              <a:ext uri="{FF2B5EF4-FFF2-40B4-BE49-F238E27FC236}">
                <a16:creationId xmlns:a16="http://schemas.microsoft.com/office/drawing/2014/main" xmlns="" id="{F427B072-CC5B-481B-9719-8CD4C54444BE}"/>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 useBgFill="1">
        <p:nvSpPr>
          <p:cNvPr id="17" name="Rectangle 16">
            <a:extLst>
              <a:ext uri="{FF2B5EF4-FFF2-40B4-BE49-F238E27FC236}">
                <a16:creationId xmlns:a16="http://schemas.microsoft.com/office/drawing/2014/main" xmlns="" id="{4609862E-48F9-45AC-8D44-67A0268A793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ytuł 1">
            <a:extLst>
              <a:ext uri="{FF2B5EF4-FFF2-40B4-BE49-F238E27FC236}">
                <a16:creationId xmlns:a16="http://schemas.microsoft.com/office/drawing/2014/main" xmlns="" id="{C38DAC4C-FCAB-74B6-8D72-470D08AFD186}"/>
              </a:ext>
            </a:extLst>
          </p:cNvPr>
          <p:cNvSpPr>
            <a:spLocks noGrp="1"/>
          </p:cNvSpPr>
          <p:nvPr>
            <p:ph type="title"/>
          </p:nvPr>
        </p:nvSpPr>
        <p:spPr>
          <a:xfrm>
            <a:off x="4546886" y="685799"/>
            <a:ext cx="7077667" cy="4892676"/>
          </a:xfrm>
        </p:spPr>
        <p:txBody>
          <a:bodyPr vert="horz" lIns="91440" tIns="45720" rIns="91440" bIns="45720" rtlCol="0" anchor="ctr">
            <a:normAutofit/>
          </a:bodyPr>
          <a:lstStyle/>
          <a:p>
            <a:r>
              <a:rPr lang="en-US" sz="4800" dirty="0" err="1">
                <a:solidFill>
                  <a:schemeClr val="bg1"/>
                </a:solidFill>
              </a:rPr>
              <a:t>sposób</a:t>
            </a:r>
            <a:r>
              <a:rPr lang="en-US" sz="4800" dirty="0">
                <a:solidFill>
                  <a:schemeClr val="bg1"/>
                </a:solidFill>
              </a:rPr>
              <a:t> </a:t>
            </a:r>
            <a:r>
              <a:rPr lang="en-US" sz="4800" dirty="0" err="1">
                <a:solidFill>
                  <a:schemeClr val="bg1"/>
                </a:solidFill>
              </a:rPr>
              <a:t>wykonania</a:t>
            </a:r>
            <a:r>
              <a:rPr lang="en-US" sz="4800" dirty="0">
                <a:solidFill>
                  <a:schemeClr val="bg1"/>
                </a:solidFill>
              </a:rPr>
              <a:t> (</a:t>
            </a:r>
            <a:r>
              <a:rPr lang="en-US" sz="4800" dirty="0" err="1">
                <a:solidFill>
                  <a:schemeClr val="bg1"/>
                </a:solidFill>
              </a:rPr>
              <a:t>kompilacja</a:t>
            </a:r>
            <a:r>
              <a:rPr lang="en-US" sz="4800" dirty="0">
                <a:solidFill>
                  <a:schemeClr val="bg1"/>
                </a:solidFill>
              </a:rPr>
              <a:t>, </a:t>
            </a:r>
            <a:r>
              <a:rPr lang="en-US" sz="4800" dirty="0" err="1">
                <a:solidFill>
                  <a:schemeClr val="bg1"/>
                </a:solidFill>
              </a:rPr>
              <a:t>interpretacja</a:t>
            </a:r>
            <a:r>
              <a:rPr lang="en-US" sz="4800" dirty="0">
                <a:solidFill>
                  <a:schemeClr val="bg1"/>
                </a:solidFill>
              </a:rPr>
              <a:t>)</a:t>
            </a:r>
          </a:p>
        </p:txBody>
      </p:sp>
      <p:cxnSp>
        <p:nvCxnSpPr>
          <p:cNvPr id="19" name="Straight Connector 18">
            <a:extLst>
              <a:ext uri="{FF2B5EF4-FFF2-40B4-BE49-F238E27FC236}">
                <a16:creationId xmlns:a16="http://schemas.microsoft.com/office/drawing/2014/main" xmlns="" id="{ABEC335A-D1CD-4687-AB54-7E9FEC72BC2D}"/>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4059935" y="1532691"/>
            <a:ext cx="0" cy="3198892"/>
          </a:xfrm>
          <a:prstGeom prst="line">
            <a:avLst/>
          </a:prstGeom>
          <a:ln w="19050">
            <a:solidFill>
              <a:schemeClr val="tx1">
                <a:alpha val="6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42066624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xmlns="" id="{44C5530E-85F5-4469-A5C9-54B113C1123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gradFill>
            <a:gsLst>
              <a:gs pos="10000">
                <a:schemeClr val="dk2">
                  <a:tint val="97000"/>
                  <a:hueMod val="92000"/>
                  <a:satMod val="169000"/>
                  <a:lumMod val="164000"/>
                </a:schemeClr>
              </a:gs>
              <a:gs pos="100000">
                <a:schemeClr val="dk2">
                  <a:shade val="96000"/>
                  <a:satMod val="120000"/>
                  <a:lumMod val="90000"/>
                </a:schemeClr>
              </a:gs>
            </a:gsLst>
            <a:lin ang="6120000" scaled="1"/>
          </a:gradFill>
          <a:ln>
            <a:noFill/>
          </a:ln>
        </p:spPr>
        <p:style>
          <a:lnRef idx="2">
            <a:schemeClr val="accent1">
              <a:shade val="50000"/>
            </a:schemeClr>
          </a:lnRef>
          <a:fillRef idx="1002">
            <a:schemeClr val="dk2"/>
          </a:fillRef>
          <a:effectRef idx="0">
            <a:schemeClr val="accent1"/>
          </a:effectRef>
          <a:fontRef idx="minor">
            <a:schemeClr val="lt1"/>
          </a:fontRef>
        </p:style>
        <p:txBody>
          <a:bodyPr rtlCol="0" anchor="ctr"/>
          <a:lstStyle/>
          <a:p>
            <a:pPr algn="ctr"/>
            <a:endParaRPr lang="en-US"/>
          </a:p>
        </p:txBody>
      </p:sp>
      <p:sp>
        <p:nvSpPr>
          <p:cNvPr id="2" name="Tytuł 1">
            <a:extLst>
              <a:ext uri="{FF2B5EF4-FFF2-40B4-BE49-F238E27FC236}">
                <a16:creationId xmlns:a16="http://schemas.microsoft.com/office/drawing/2014/main" xmlns="" id="{C38DAC4C-FCAB-74B6-8D72-470D08AFD186}"/>
              </a:ext>
            </a:extLst>
          </p:cNvPr>
          <p:cNvSpPr>
            <a:spLocks noGrp="1"/>
          </p:cNvSpPr>
          <p:nvPr>
            <p:ph type="title"/>
          </p:nvPr>
        </p:nvSpPr>
        <p:spPr>
          <a:xfrm>
            <a:off x="7532710" y="620722"/>
            <a:ext cx="3654099" cy="3532989"/>
          </a:xfrm>
        </p:spPr>
        <p:txBody>
          <a:bodyPr anchor="b">
            <a:normAutofit/>
          </a:bodyPr>
          <a:lstStyle/>
          <a:p>
            <a:r>
              <a:rPr lang="pl-PL" sz="2800" dirty="0"/>
              <a:t>poziom języka programowania</a:t>
            </a:r>
          </a:p>
        </p:txBody>
      </p:sp>
      <p:sp useBgFill="1">
        <p:nvSpPr>
          <p:cNvPr id="11" name="Snip Diagonal Corner Rectangle 21">
            <a:extLst>
              <a:ext uri="{FF2B5EF4-FFF2-40B4-BE49-F238E27FC236}">
                <a16:creationId xmlns:a16="http://schemas.microsoft.com/office/drawing/2014/main" xmlns="" id="{A9CEB52D-0D40-45E3-94F9-CDB2083A935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634000" y="620722"/>
            <a:ext cx="6575496" cy="5286838"/>
          </a:xfrm>
          <a:prstGeom prst="snip2DiagRect">
            <a:avLst>
              <a:gd name="adj1" fmla="val 8741"/>
              <a:gd name="adj2" fmla="val 0"/>
            </a:avLst>
          </a:prstGeom>
          <a:ln>
            <a:noFill/>
          </a:ln>
          <a:effectLst>
            <a:innerShdw blurRad="57150" dist="38100" dir="14460000">
              <a:prstClr val="black">
                <a:alpha val="7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xmlns="" id="{0F7EB202-DE79-4E39-BCF0-D9855DA1738F}"/>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xmlns="" val="1"/>
              </p:ext>
            </p:extLst>
          </p:nvPr>
        </p:nvGrpSpPr>
        <p:grpSpPr>
          <a:xfrm>
            <a:off x="9206969" y="2963333"/>
            <a:ext cx="2981858" cy="3208867"/>
            <a:chOff x="9206969" y="2963333"/>
            <a:chExt cx="2981858" cy="3208867"/>
          </a:xfrm>
        </p:grpSpPr>
        <p:cxnSp>
          <p:nvCxnSpPr>
            <p:cNvPr id="14" name="Straight Connector 13">
              <a:extLst>
                <a:ext uri="{FF2B5EF4-FFF2-40B4-BE49-F238E27FC236}">
                  <a16:creationId xmlns:a16="http://schemas.microsoft.com/office/drawing/2014/main" xmlns="" id="{4DF8FC51-F3B0-4D84-A367-A147071636CA}"/>
                </a:ext>
                <a:ext uri="{C183D7F6-B498-43B3-948B-1728B52AA6E4}">
                  <adec:decorative xmlns:adec="http://schemas.microsoft.com/office/drawing/2017/decorative" xmlns="" val="1"/>
                </a:ext>
              </a:extLst>
            </p:cNvPr>
            <p:cNvCxnSpPr/>
            <p:nvPr>
              <p:extLst>
                <p:ext uri="{386F3935-93C4-4BCD-93E2-E3B085C9AB24}">
                  <p16:designElem xmlns:p16="http://schemas.microsoft.com/office/powerpoint/2015/main" xmlns="" val="1"/>
                </p:ext>
              </p:extLst>
            </p:nvPr>
          </p:nvCxnSpPr>
          <p:spPr>
            <a:xfrm flipH="1">
              <a:off x="11276012" y="2963333"/>
              <a:ext cx="912814" cy="912812"/>
            </a:xfrm>
            <a:prstGeom prst="line">
              <a:avLst/>
            </a:prstGeom>
            <a:ln w="9525">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15" name="Straight Connector 14">
              <a:extLst>
                <a:ext uri="{FF2B5EF4-FFF2-40B4-BE49-F238E27FC236}">
                  <a16:creationId xmlns:a16="http://schemas.microsoft.com/office/drawing/2014/main" xmlns="" id="{5B3C3EDB-3DD5-4F8C-84C2-B598DB12A226}"/>
                </a:ext>
                <a:ext uri="{C183D7F6-B498-43B3-948B-1728B52AA6E4}">
                  <adec:decorative xmlns:adec="http://schemas.microsoft.com/office/drawing/2017/decorative" xmlns="" val="1"/>
                </a:ext>
              </a:extLst>
            </p:cNvPr>
            <p:cNvCxnSpPr/>
            <p:nvPr>
              <p:extLst>
                <p:ext uri="{386F3935-93C4-4BCD-93E2-E3B085C9AB24}">
                  <p16:designElem xmlns:p16="http://schemas.microsoft.com/office/powerpoint/2015/main" xmlns="" val="1"/>
                </p:ext>
              </p:extLst>
            </p:nvPr>
          </p:nvCxnSpPr>
          <p:spPr>
            <a:xfrm flipH="1">
              <a:off x="9206969" y="3190344"/>
              <a:ext cx="2981857" cy="2981856"/>
            </a:xfrm>
            <a:prstGeom prst="line">
              <a:avLst/>
            </a:prstGeom>
            <a:ln w="9525">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16" name="Straight Connector 15">
              <a:extLst>
                <a:ext uri="{FF2B5EF4-FFF2-40B4-BE49-F238E27FC236}">
                  <a16:creationId xmlns:a16="http://schemas.microsoft.com/office/drawing/2014/main" xmlns="" id="{C9DD3267-7A88-4810-94C1-0176A11D9CCE}"/>
                </a:ext>
                <a:ext uri="{C183D7F6-B498-43B3-948B-1728B52AA6E4}">
                  <adec:decorative xmlns:adec="http://schemas.microsoft.com/office/drawing/2017/decorative" xmlns="" val="1"/>
                </a:ext>
              </a:extLst>
            </p:cNvPr>
            <p:cNvCxnSpPr/>
            <p:nvPr>
              <p:extLst>
                <p:ext uri="{386F3935-93C4-4BCD-93E2-E3B085C9AB24}">
                  <p16:designElem xmlns:p16="http://schemas.microsoft.com/office/powerpoint/2015/main" xmlns="" val="1"/>
                </p:ext>
              </p:extLst>
            </p:nvPr>
          </p:nvCxnSpPr>
          <p:spPr>
            <a:xfrm flipH="1">
              <a:off x="10292292" y="3285067"/>
              <a:ext cx="1896534" cy="1896533"/>
            </a:xfrm>
            <a:prstGeom prst="line">
              <a:avLst/>
            </a:prstGeom>
            <a:ln w="9525">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17" name="Straight Connector 16">
              <a:extLst>
                <a:ext uri="{FF2B5EF4-FFF2-40B4-BE49-F238E27FC236}">
                  <a16:creationId xmlns:a16="http://schemas.microsoft.com/office/drawing/2014/main" xmlns="" id="{A9F7E30E-9755-4BB4-B799-15752AE2756A}"/>
                </a:ext>
                <a:ext uri="{C183D7F6-B498-43B3-948B-1728B52AA6E4}">
                  <adec:decorative xmlns:adec="http://schemas.microsoft.com/office/drawing/2017/decorative" xmlns="" val="1"/>
                </a:ext>
              </a:extLst>
            </p:cNvPr>
            <p:cNvCxnSpPr/>
            <p:nvPr>
              <p:extLst>
                <p:ext uri="{386F3935-93C4-4BCD-93E2-E3B085C9AB24}">
                  <p16:designElem xmlns:p16="http://schemas.microsoft.com/office/powerpoint/2015/main" xmlns="" val="1"/>
                </p:ext>
              </p:extLst>
            </p:nvPr>
          </p:nvCxnSpPr>
          <p:spPr>
            <a:xfrm flipH="1">
              <a:off x="10443103" y="3131080"/>
              <a:ext cx="1745722" cy="1745720"/>
            </a:xfrm>
            <a:prstGeom prst="line">
              <a:avLst/>
            </a:prstGeom>
            <a:ln w="28575">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18" name="Straight Connector 17">
              <a:extLst>
                <a:ext uri="{FF2B5EF4-FFF2-40B4-BE49-F238E27FC236}">
                  <a16:creationId xmlns:a16="http://schemas.microsoft.com/office/drawing/2014/main" xmlns="" id="{2A0A74F5-C569-4A54-9AA8-8F85E9E7E03F}"/>
                </a:ext>
                <a:ext uri="{C183D7F6-B498-43B3-948B-1728B52AA6E4}">
                  <adec:decorative xmlns:adec="http://schemas.microsoft.com/office/drawing/2017/decorative" xmlns="" val="1"/>
                </a:ext>
              </a:extLst>
            </p:cNvPr>
            <p:cNvCxnSpPr/>
            <p:nvPr>
              <p:extLst>
                <p:ext uri="{386F3935-93C4-4BCD-93E2-E3B085C9AB24}">
                  <p16:designElem xmlns:p16="http://schemas.microsoft.com/office/powerpoint/2015/main" xmlns="" val="1"/>
                </p:ext>
              </p:extLst>
            </p:nvPr>
          </p:nvCxnSpPr>
          <p:spPr>
            <a:xfrm flipH="1">
              <a:off x="10918826" y="3683001"/>
              <a:ext cx="1270001" cy="1269999"/>
            </a:xfrm>
            <a:prstGeom prst="line">
              <a:avLst/>
            </a:prstGeom>
            <a:ln w="28575">
              <a:solidFill>
                <a:srgbClr val="FFFFFF"/>
              </a:solidFill>
            </a:ln>
          </p:spPr>
          <p:style>
            <a:lnRef idx="2">
              <a:schemeClr val="accent1"/>
            </a:lnRef>
            <a:fillRef idx="0">
              <a:schemeClr val="accent1"/>
            </a:fillRef>
            <a:effectRef idx="1">
              <a:schemeClr val="accent1"/>
            </a:effectRef>
            <a:fontRef idx="minor">
              <a:schemeClr val="tx1"/>
            </a:fontRef>
          </p:style>
        </p:cxnSp>
      </p:grpSp>
      <p:graphicFrame>
        <p:nvGraphicFramePr>
          <p:cNvPr id="5" name="Symbol zastępczy zawartości 2">
            <a:extLst>
              <a:ext uri="{FF2B5EF4-FFF2-40B4-BE49-F238E27FC236}">
                <a16:creationId xmlns:a16="http://schemas.microsoft.com/office/drawing/2014/main" xmlns="" id="{AD50ABA1-F9B6-A109-3381-BAB932AA8D08}"/>
              </a:ext>
            </a:extLst>
          </p:cNvPr>
          <p:cNvGraphicFramePr>
            <a:graphicFrameLocks noGrp="1"/>
          </p:cNvGraphicFramePr>
          <p:nvPr>
            <p:ph idx="1"/>
            <p:extLst>
              <p:ext uri="{D42A27DB-BD31-4B8C-83A1-F6EECF244321}">
                <p14:modId xmlns:p14="http://schemas.microsoft.com/office/powerpoint/2010/main" xmlns="" val="1921388439"/>
              </p:ext>
            </p:extLst>
          </p:nvPr>
        </p:nvGraphicFramePr>
        <p:xfrm>
          <a:off x="1098550" y="1096963"/>
          <a:ext cx="5643563" cy="43338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1641659481"/>
      </p:ext>
    </p:extLst>
  </p:cSld>
  <p:clrMapOvr>
    <a:overrideClrMapping bg1="lt1" tx1="dk1" bg2="lt2" tx2="dk2" accent1="accent1" accent2="accent2" accent3="accent3" accent4="accent4" accent5="accent5" accent6="accent6" hlink="hlink" folHlink="folHlink"/>
  </p:clrMapOvr>
</p:sld>
</file>

<file path=ppt/slides/slide14.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C38DAC4C-FCAB-74B6-8D72-470D08AFD186}"/>
              </a:ext>
            </a:extLst>
          </p:cNvPr>
          <p:cNvSpPr>
            <a:spLocks noGrp="1"/>
          </p:cNvSpPr>
          <p:nvPr>
            <p:ph type="title"/>
          </p:nvPr>
        </p:nvSpPr>
        <p:spPr>
          <a:xfrm>
            <a:off x="2474912" y="4544482"/>
            <a:ext cx="7469188" cy="1507067"/>
          </a:xfrm>
        </p:spPr>
        <p:txBody>
          <a:bodyPr>
            <a:normAutofit/>
          </a:bodyPr>
          <a:lstStyle/>
          <a:p>
            <a:r>
              <a:rPr lang="pl-PL" dirty="0">
                <a:solidFill>
                  <a:schemeClr val="bg1"/>
                </a:solidFill>
              </a:rPr>
              <a:t>przeznaczenie efektów pracy</a:t>
            </a:r>
          </a:p>
        </p:txBody>
      </p:sp>
      <p:graphicFrame>
        <p:nvGraphicFramePr>
          <p:cNvPr id="5" name="Symbol zastępczy zawartości 2">
            <a:extLst>
              <a:ext uri="{FF2B5EF4-FFF2-40B4-BE49-F238E27FC236}">
                <a16:creationId xmlns:a16="http://schemas.microsoft.com/office/drawing/2014/main" xmlns="" id="{9E6A96E3-DC3A-7E5D-1B74-B6FCEC7597D9}"/>
              </a:ext>
            </a:extLst>
          </p:cNvPr>
          <p:cNvGraphicFramePr>
            <a:graphicFrameLocks noGrp="1"/>
          </p:cNvGraphicFramePr>
          <p:nvPr>
            <p:ph idx="1"/>
            <p:extLst>
              <p:ext uri="{D42A27DB-BD31-4B8C-83A1-F6EECF244321}">
                <p14:modId xmlns:p14="http://schemas.microsoft.com/office/powerpoint/2010/main" xmlns="" val="1153980935"/>
              </p:ext>
            </p:extLst>
          </p:nvPr>
        </p:nvGraphicFramePr>
        <p:xfrm>
          <a:off x="684212" y="685800"/>
          <a:ext cx="10820399" cy="36147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10797577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1">
                <a:tint val="97000"/>
                <a:hueMod val="92000"/>
                <a:satMod val="169000"/>
                <a:lumMod val="164000"/>
              </a:schemeClr>
            </a:gs>
            <a:gs pos="100000">
              <a:schemeClr val="bg1">
                <a:shade val="96000"/>
                <a:satMod val="120000"/>
                <a:lumMod val="90000"/>
              </a:schemeClr>
            </a:gs>
          </a:gsLst>
          <a:lin ang="6120000" scaled="1"/>
        </a:gradFill>
        <a:effectLst/>
      </p:bgPr>
    </p:bg>
    <p:spTree>
      <p:nvGrpSpPr>
        <p:cNvPr id="1" name=""/>
        <p:cNvGrpSpPr/>
        <p:nvPr/>
      </p:nvGrpSpPr>
      <p:grpSpPr>
        <a:xfrm>
          <a:off x="0" y="0"/>
          <a:ext cx="0" cy="0"/>
          <a:chOff x="0" y="0"/>
          <a:chExt cx="0" cy="0"/>
        </a:xfrm>
      </p:grpSpPr>
      <p:cxnSp>
        <p:nvCxnSpPr>
          <p:cNvPr id="45" name="Straight Connector 44">
            <a:extLst>
              <a:ext uri="{FF2B5EF4-FFF2-40B4-BE49-F238E27FC236}">
                <a16:creationId xmlns:a16="http://schemas.microsoft.com/office/drawing/2014/main" xmlns="" id="{8FD48FB1-66D8-4676-B0AA-C139A1DB78D1}"/>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7" name="Straight Connector 46">
            <a:extLst>
              <a:ext uri="{FF2B5EF4-FFF2-40B4-BE49-F238E27FC236}">
                <a16:creationId xmlns:a16="http://schemas.microsoft.com/office/drawing/2014/main" xmlns="" id="{F033F5AE-6728-4F19-8DED-658E674B31B9}"/>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9" name="Straight Connector 48">
            <a:extLst>
              <a:ext uri="{FF2B5EF4-FFF2-40B4-BE49-F238E27FC236}">
                <a16:creationId xmlns:a16="http://schemas.microsoft.com/office/drawing/2014/main" xmlns="" id="{82C7D74A-18BA-4709-A808-44E8815C4430}"/>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1" name="Straight Connector 50">
            <a:extLst>
              <a:ext uri="{FF2B5EF4-FFF2-40B4-BE49-F238E27FC236}">
                <a16:creationId xmlns:a16="http://schemas.microsoft.com/office/drawing/2014/main" xmlns="" id="{B5164A3F-1561-4039-8185-AB0EEB713EA7}"/>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3" name="Straight Connector 52">
            <a:extLst>
              <a:ext uri="{FF2B5EF4-FFF2-40B4-BE49-F238E27FC236}">
                <a16:creationId xmlns:a16="http://schemas.microsoft.com/office/drawing/2014/main" xmlns="" id="{2A35DB53-42BE-460E-9CA1-1294C98463CB}"/>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
        <p:nvSpPr>
          <p:cNvPr id="55" name="Rectangle 54">
            <a:extLst>
              <a:ext uri="{FF2B5EF4-FFF2-40B4-BE49-F238E27FC236}">
                <a16:creationId xmlns:a16="http://schemas.microsoft.com/office/drawing/2014/main" xmlns="" id="{7A675F33-98AF-4B83-A3BB-0780A23145E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175" y="0"/>
            <a:ext cx="12192000" cy="6858000"/>
          </a:xfrm>
          <a:prstGeom prst="rect">
            <a:avLst/>
          </a:prstGeom>
          <a:gradFill>
            <a:gsLst>
              <a:gs pos="10000">
                <a:schemeClr val="bg1">
                  <a:tint val="97000"/>
                  <a:hueMod val="92000"/>
                  <a:satMod val="169000"/>
                  <a:lumMod val="164000"/>
                </a:schemeClr>
              </a:gs>
              <a:gs pos="100000">
                <a:schemeClr val="bg1">
                  <a:shade val="96000"/>
                  <a:satMod val="120000"/>
                  <a:lumMod val="90000"/>
                </a:schemeClr>
              </a:gs>
            </a:gsLst>
            <a:lin ang="612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101010 wierszy danych do nieskończoności">
            <a:extLst>
              <a:ext uri="{FF2B5EF4-FFF2-40B4-BE49-F238E27FC236}">
                <a16:creationId xmlns:a16="http://schemas.microsoft.com/office/drawing/2014/main" xmlns="" id="{527F6151-9791-4BDB-33E3-2CC9E1ECA37E}"/>
              </a:ext>
            </a:extLst>
          </p:cNvPr>
          <p:cNvPicPr>
            <a:picLocks noChangeAspect="1"/>
          </p:cNvPicPr>
          <p:nvPr/>
        </p:nvPicPr>
        <p:blipFill rotWithShape="1">
          <a:blip r:embed="rId2">
            <a:alphaModFix amt="25000"/>
          </a:blip>
          <a:srcRect t="13127"/>
          <a:stretch/>
        </p:blipFill>
        <p:spPr>
          <a:xfrm>
            <a:off x="20" y="10"/>
            <a:ext cx="12191980" cy="6857990"/>
          </a:xfrm>
          <a:prstGeom prst="rect">
            <a:avLst/>
          </a:prstGeom>
        </p:spPr>
      </p:pic>
      <p:sp>
        <p:nvSpPr>
          <p:cNvPr id="26" name="Tytuł 1">
            <a:extLst>
              <a:ext uri="{FF2B5EF4-FFF2-40B4-BE49-F238E27FC236}">
                <a16:creationId xmlns:a16="http://schemas.microsoft.com/office/drawing/2014/main" xmlns="" id="{FD4EF97A-2F5E-F472-98E6-C3C9C6B04076}"/>
              </a:ext>
            </a:extLst>
          </p:cNvPr>
          <p:cNvSpPr txBox="1">
            <a:spLocks/>
          </p:cNvSpPr>
          <p:nvPr/>
        </p:nvSpPr>
        <p:spPr>
          <a:xfrm>
            <a:off x="684212" y="685799"/>
            <a:ext cx="8001000" cy="2971801"/>
          </a:xfrm>
          <a:prstGeom prst="rect">
            <a:avLst/>
          </a:prstGeom>
        </p:spPr>
        <p:txBody>
          <a:bodyPr vert="horz" lIns="91440" tIns="45720" rIns="91440" bIns="45720" rtlCol="0" anchor="b">
            <a:normAutofit/>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spcAft>
                <a:spcPts val="600"/>
              </a:spcAft>
            </a:pPr>
            <a:r>
              <a:rPr lang="en-US" sz="4800"/>
              <a:t>Najpopularniejsze języki programowania</a:t>
            </a:r>
          </a:p>
        </p:txBody>
      </p:sp>
      <p:grpSp>
        <p:nvGrpSpPr>
          <p:cNvPr id="57" name="Group 56">
            <a:extLst>
              <a:ext uri="{FF2B5EF4-FFF2-40B4-BE49-F238E27FC236}">
                <a16:creationId xmlns:a16="http://schemas.microsoft.com/office/drawing/2014/main" xmlns="" id="{EA75029C-64B9-41D0-9540-75846D4B04A5}"/>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xmlns="" val="1"/>
              </p:ext>
            </p:extLst>
          </p:nvPr>
        </p:nvGrpSpPr>
        <p:grpSpPr>
          <a:xfrm>
            <a:off x="6108170" y="9144"/>
            <a:ext cx="6080656" cy="6163733"/>
            <a:chOff x="6108170" y="8467"/>
            <a:chExt cx="6080656" cy="6163733"/>
          </a:xfrm>
        </p:grpSpPr>
        <p:cxnSp>
          <p:nvCxnSpPr>
            <p:cNvPr id="58" name="Straight Connector 57">
              <a:extLst>
                <a:ext uri="{FF2B5EF4-FFF2-40B4-BE49-F238E27FC236}">
                  <a16:creationId xmlns:a16="http://schemas.microsoft.com/office/drawing/2014/main" xmlns="" id="{4AF6B07A-A0CD-4593-B501-E1D50968C78F}"/>
                </a:ext>
                <a:ext uri="{C183D7F6-B498-43B3-948B-1728B52AA6E4}">
                  <adec:decorative xmlns:adec="http://schemas.microsoft.com/office/drawing/2017/decorative" xmlns="" val="1"/>
                </a:ext>
              </a:extLst>
            </p:cNvPr>
            <p:cNvCxnSpPr/>
            <p:nvPr>
              <p:extLst>
                <p:ext uri="{386F3935-93C4-4BCD-93E2-E3B085C9AB24}">
                  <p16:designElem xmlns:p16="http://schemas.microsoft.com/office/powerpoint/2015/main" xmlns="" val="1"/>
                </p:ext>
              </p:extLst>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9" name="Straight Connector 58">
              <a:extLst>
                <a:ext uri="{FF2B5EF4-FFF2-40B4-BE49-F238E27FC236}">
                  <a16:creationId xmlns:a16="http://schemas.microsoft.com/office/drawing/2014/main" xmlns="" id="{E1C2E537-D046-43E9-B78A-8D770E4C0FAA}"/>
                </a:ext>
                <a:ext uri="{C183D7F6-B498-43B3-948B-1728B52AA6E4}">
                  <adec:decorative xmlns:adec="http://schemas.microsoft.com/office/drawing/2017/decorative" xmlns="" val="1"/>
                </a:ext>
              </a:extLst>
            </p:cNvPr>
            <p:cNvCxnSpPr/>
            <p:nvPr>
              <p:extLst>
                <p:ext uri="{386F3935-93C4-4BCD-93E2-E3B085C9AB24}">
                  <p16:designElem xmlns:p16="http://schemas.microsoft.com/office/powerpoint/2015/main" xmlns="" val="1"/>
                </p:ext>
              </p:extLst>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0" name="Straight Connector 59">
              <a:extLst>
                <a:ext uri="{FF2B5EF4-FFF2-40B4-BE49-F238E27FC236}">
                  <a16:creationId xmlns:a16="http://schemas.microsoft.com/office/drawing/2014/main" xmlns="" id="{CF1ED42C-32AB-4AA5-B9D5-2ADF552B0379}"/>
                </a:ext>
                <a:ext uri="{C183D7F6-B498-43B3-948B-1728B52AA6E4}">
                  <adec:decorative xmlns:adec="http://schemas.microsoft.com/office/drawing/2017/decorative" xmlns="" val="1"/>
                </a:ext>
              </a:extLst>
            </p:cNvPr>
            <p:cNvCxnSpPr/>
            <p:nvPr>
              <p:extLst>
                <p:ext uri="{386F3935-93C4-4BCD-93E2-E3B085C9AB24}">
                  <p16:designElem xmlns:p16="http://schemas.microsoft.com/office/powerpoint/2015/main" xmlns="" val="1"/>
                </p:ext>
              </p:extLst>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1" name="Straight Connector 60">
              <a:extLst>
                <a:ext uri="{FF2B5EF4-FFF2-40B4-BE49-F238E27FC236}">
                  <a16:creationId xmlns:a16="http://schemas.microsoft.com/office/drawing/2014/main" xmlns="" id="{62B69715-83DD-4F53-8564-D95D5D238DA8}"/>
                </a:ext>
                <a:ext uri="{C183D7F6-B498-43B3-948B-1728B52AA6E4}">
                  <adec:decorative xmlns:adec="http://schemas.microsoft.com/office/drawing/2017/decorative" xmlns="" val="1"/>
                </a:ext>
              </a:extLst>
            </p:cNvPr>
            <p:cNvCxnSpPr/>
            <p:nvPr>
              <p:extLst>
                <p:ext uri="{386F3935-93C4-4BCD-93E2-E3B085C9AB24}">
                  <p16:designElem xmlns:p16="http://schemas.microsoft.com/office/powerpoint/2015/main" xmlns="" val="1"/>
                </p:ext>
              </p:extLst>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2" name="Straight Connector 61">
              <a:extLst>
                <a:ext uri="{FF2B5EF4-FFF2-40B4-BE49-F238E27FC236}">
                  <a16:creationId xmlns:a16="http://schemas.microsoft.com/office/drawing/2014/main" xmlns="" id="{25BC2EBE-B4C1-42F9-9914-0F430C0600A7}"/>
                </a:ext>
                <a:ext uri="{C183D7F6-B498-43B3-948B-1728B52AA6E4}">
                  <adec:decorative xmlns:adec="http://schemas.microsoft.com/office/drawing/2017/decorative" xmlns="" val="1"/>
                </a:ext>
              </a:extLst>
            </p:cNvPr>
            <p:cNvCxnSpPr/>
            <p:nvPr>
              <p:extLst>
                <p:ext uri="{386F3935-93C4-4BCD-93E2-E3B085C9AB24}">
                  <p16:designElem xmlns:p16="http://schemas.microsoft.com/office/powerpoint/2015/main" xmlns="" val="1"/>
                </p:ext>
              </p:extLst>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xmlns="" val="6495324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6"/>
                                        </p:tgtEl>
                                        <p:attrNameLst>
                                          <p:attrName>style.visibility</p:attrName>
                                        </p:attrNameLst>
                                      </p:cBhvr>
                                      <p:to>
                                        <p:strVal val="visible"/>
                                      </p:to>
                                    </p:set>
                                    <p:animEffect transition="in" filter="fade">
                                      <p:cBhvr>
                                        <p:cTn id="7" dur="7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xmlns="" id="{290FE681-1E05-478A-89DC-5F7AB37CFD7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ytuł 1">
            <a:extLst>
              <a:ext uri="{FF2B5EF4-FFF2-40B4-BE49-F238E27FC236}">
                <a16:creationId xmlns:a16="http://schemas.microsoft.com/office/drawing/2014/main" xmlns="" id="{C38DAC4C-FCAB-74B6-8D72-470D08AFD186}"/>
              </a:ext>
            </a:extLst>
          </p:cNvPr>
          <p:cNvSpPr>
            <a:spLocks noGrp="1"/>
          </p:cNvSpPr>
          <p:nvPr>
            <p:ph type="title"/>
          </p:nvPr>
        </p:nvSpPr>
        <p:spPr>
          <a:xfrm>
            <a:off x="684212" y="685799"/>
            <a:ext cx="3747111" cy="4892040"/>
          </a:xfrm>
        </p:spPr>
        <p:txBody>
          <a:bodyPr>
            <a:normAutofit/>
          </a:bodyPr>
          <a:lstStyle/>
          <a:p>
            <a:pPr algn="r"/>
            <a:r>
              <a:rPr lang="pl-PL"/>
              <a:t>Język C</a:t>
            </a:r>
          </a:p>
        </p:txBody>
      </p:sp>
      <p:cxnSp>
        <p:nvCxnSpPr>
          <p:cNvPr id="10" name="Straight Connector 9">
            <a:extLst>
              <a:ext uri="{FF2B5EF4-FFF2-40B4-BE49-F238E27FC236}">
                <a16:creationId xmlns:a16="http://schemas.microsoft.com/office/drawing/2014/main" xmlns="" id="{2E2F21DC-5F0E-42CF-B89C-C1E25E175CB8}"/>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4650783" y="1532373"/>
            <a:ext cx="0" cy="3198892"/>
          </a:xfrm>
          <a:prstGeom prst="line">
            <a:avLst/>
          </a:prstGeom>
          <a:ln w="19050">
            <a:solidFill>
              <a:schemeClr val="tx1">
                <a:alpha val="60000"/>
              </a:schemeClr>
            </a:solidFill>
          </a:ln>
        </p:spPr>
        <p:style>
          <a:lnRef idx="1">
            <a:schemeClr val="accent1"/>
          </a:lnRef>
          <a:fillRef idx="0">
            <a:schemeClr val="accent1"/>
          </a:fillRef>
          <a:effectRef idx="0">
            <a:schemeClr val="accent1"/>
          </a:effectRef>
          <a:fontRef idx="minor">
            <a:schemeClr val="tx1"/>
          </a:fontRef>
        </p:style>
      </p:cxnSp>
      <p:sp>
        <p:nvSpPr>
          <p:cNvPr id="3" name="Symbol zastępczy zawartości 2">
            <a:extLst>
              <a:ext uri="{FF2B5EF4-FFF2-40B4-BE49-F238E27FC236}">
                <a16:creationId xmlns:a16="http://schemas.microsoft.com/office/drawing/2014/main" xmlns="" id="{26C1A897-A736-726D-7C5C-1E0F3B2D3C9B}"/>
              </a:ext>
            </a:extLst>
          </p:cNvPr>
          <p:cNvSpPr>
            <a:spLocks noGrp="1"/>
          </p:cNvSpPr>
          <p:nvPr>
            <p:ph idx="1"/>
          </p:nvPr>
        </p:nvSpPr>
        <p:spPr>
          <a:xfrm>
            <a:off x="4979962" y="685799"/>
            <a:ext cx="6288260" cy="4892040"/>
          </a:xfrm>
        </p:spPr>
        <p:txBody>
          <a:bodyPr>
            <a:normAutofit/>
          </a:bodyPr>
          <a:lstStyle/>
          <a:p>
            <a:pPr marL="0" indent="0">
              <a:buNone/>
            </a:pPr>
            <a:r>
              <a:rPr lang="pl-PL" dirty="0">
                <a:solidFill>
                  <a:schemeClr val="tx1"/>
                </a:solidFill>
              </a:rPr>
              <a:t>imperatywny, strukturalny język programowania wysokiego poziomu stworzony na początku lat siedemdziesiątych XX w. przez </a:t>
            </a:r>
            <a:r>
              <a:rPr lang="pl-PL">
                <a:solidFill>
                  <a:schemeClr val="tx1"/>
                </a:solidFill>
              </a:rPr>
              <a:t>Dennisa</a:t>
            </a:r>
            <a:r>
              <a:rPr lang="pl-PL" dirty="0">
                <a:solidFill>
                  <a:schemeClr val="tx1"/>
                </a:solidFill>
              </a:rPr>
              <a:t> </a:t>
            </a:r>
            <a:r>
              <a:rPr lang="pl-PL">
                <a:solidFill>
                  <a:schemeClr val="tx1"/>
                </a:solidFill>
              </a:rPr>
              <a:t>Ritchiego</a:t>
            </a:r>
            <a:r>
              <a:rPr lang="pl-PL" dirty="0">
                <a:solidFill>
                  <a:schemeClr val="tx1"/>
                </a:solidFill>
              </a:rPr>
              <a:t> do programowania systemów operacyjnych i innych zadań niskiego poziomu.</a:t>
            </a:r>
          </a:p>
        </p:txBody>
      </p:sp>
    </p:spTree>
    <p:extLst>
      <p:ext uri="{BB962C8B-B14F-4D97-AF65-F5344CB8AC3E}">
        <p14:creationId xmlns:p14="http://schemas.microsoft.com/office/powerpoint/2010/main" xmlns="" val="4834025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xmlns="" id="{290FE681-1E05-478A-89DC-5F7AB37CFD7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ytuł 1">
            <a:extLst>
              <a:ext uri="{FF2B5EF4-FFF2-40B4-BE49-F238E27FC236}">
                <a16:creationId xmlns:a16="http://schemas.microsoft.com/office/drawing/2014/main" xmlns="" id="{C38DAC4C-FCAB-74B6-8D72-470D08AFD186}"/>
              </a:ext>
            </a:extLst>
          </p:cNvPr>
          <p:cNvSpPr>
            <a:spLocks noGrp="1"/>
          </p:cNvSpPr>
          <p:nvPr>
            <p:ph type="title"/>
          </p:nvPr>
        </p:nvSpPr>
        <p:spPr>
          <a:xfrm>
            <a:off x="684212" y="685799"/>
            <a:ext cx="3747111" cy="4892040"/>
          </a:xfrm>
        </p:spPr>
        <p:txBody>
          <a:bodyPr>
            <a:normAutofit/>
          </a:bodyPr>
          <a:lstStyle/>
          <a:p>
            <a:pPr algn="r"/>
            <a:r>
              <a:rPr lang="pl-PL" dirty="0"/>
              <a:t>Java</a:t>
            </a:r>
          </a:p>
        </p:txBody>
      </p:sp>
      <p:cxnSp>
        <p:nvCxnSpPr>
          <p:cNvPr id="10" name="Straight Connector 9">
            <a:extLst>
              <a:ext uri="{FF2B5EF4-FFF2-40B4-BE49-F238E27FC236}">
                <a16:creationId xmlns:a16="http://schemas.microsoft.com/office/drawing/2014/main" xmlns="" id="{2E2F21DC-5F0E-42CF-B89C-C1E25E175CB8}"/>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4650783" y="1532373"/>
            <a:ext cx="0" cy="3198892"/>
          </a:xfrm>
          <a:prstGeom prst="line">
            <a:avLst/>
          </a:prstGeom>
          <a:ln w="19050">
            <a:solidFill>
              <a:schemeClr val="tx1">
                <a:alpha val="60000"/>
              </a:schemeClr>
            </a:solidFill>
          </a:ln>
        </p:spPr>
        <p:style>
          <a:lnRef idx="1">
            <a:schemeClr val="accent1"/>
          </a:lnRef>
          <a:fillRef idx="0">
            <a:schemeClr val="accent1"/>
          </a:fillRef>
          <a:effectRef idx="0">
            <a:schemeClr val="accent1"/>
          </a:effectRef>
          <a:fontRef idx="minor">
            <a:schemeClr val="tx1"/>
          </a:fontRef>
        </p:style>
      </p:cxnSp>
      <p:sp>
        <p:nvSpPr>
          <p:cNvPr id="3" name="Symbol zastępczy zawartości 2">
            <a:extLst>
              <a:ext uri="{FF2B5EF4-FFF2-40B4-BE49-F238E27FC236}">
                <a16:creationId xmlns:a16="http://schemas.microsoft.com/office/drawing/2014/main" xmlns="" id="{26C1A897-A736-726D-7C5C-1E0F3B2D3C9B}"/>
              </a:ext>
            </a:extLst>
          </p:cNvPr>
          <p:cNvSpPr>
            <a:spLocks noGrp="1"/>
          </p:cNvSpPr>
          <p:nvPr>
            <p:ph idx="1"/>
          </p:nvPr>
        </p:nvSpPr>
        <p:spPr>
          <a:xfrm>
            <a:off x="4979962" y="685799"/>
            <a:ext cx="6288260" cy="4892040"/>
          </a:xfrm>
        </p:spPr>
        <p:txBody>
          <a:bodyPr>
            <a:normAutofit/>
          </a:bodyPr>
          <a:lstStyle/>
          <a:p>
            <a:pPr marL="0" indent="0">
              <a:buNone/>
            </a:pPr>
            <a:r>
              <a:rPr lang="pl-PL" dirty="0">
                <a:solidFill>
                  <a:schemeClr val="tx1"/>
                </a:solidFill>
              </a:rPr>
              <a:t>współbieżny, oparty na klasach, obiektowy język programowania ogólnego zastosowania. Został stworzony przez grupę roboczą pod kierunkiem Jamesa </a:t>
            </a:r>
            <a:r>
              <a:rPr lang="pl-PL" dirty="0" err="1">
                <a:solidFill>
                  <a:schemeClr val="tx1"/>
                </a:solidFill>
              </a:rPr>
              <a:t>Goslinga</a:t>
            </a:r>
            <a:r>
              <a:rPr lang="pl-PL" dirty="0">
                <a:solidFill>
                  <a:schemeClr val="tx1"/>
                </a:solidFill>
              </a:rPr>
              <a:t> z firmy Sun Microsystems. Java jest językiem tworzenia programów źródłowych kompilowanych do kodu bajtowego, czyli postaci wykonywanej przez maszynę wirtualną. Język cechuje się silnym typowaniem.</a:t>
            </a:r>
          </a:p>
        </p:txBody>
      </p:sp>
    </p:spTree>
    <p:extLst>
      <p:ext uri="{BB962C8B-B14F-4D97-AF65-F5344CB8AC3E}">
        <p14:creationId xmlns:p14="http://schemas.microsoft.com/office/powerpoint/2010/main" xmlns="" val="40482062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xmlns="" id="{290FE681-1E05-478A-89DC-5F7AB37CFD7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ytuł 1">
            <a:extLst>
              <a:ext uri="{FF2B5EF4-FFF2-40B4-BE49-F238E27FC236}">
                <a16:creationId xmlns:a16="http://schemas.microsoft.com/office/drawing/2014/main" xmlns="" id="{C38DAC4C-FCAB-74B6-8D72-470D08AFD186}"/>
              </a:ext>
            </a:extLst>
          </p:cNvPr>
          <p:cNvSpPr>
            <a:spLocks noGrp="1"/>
          </p:cNvSpPr>
          <p:nvPr>
            <p:ph type="title"/>
          </p:nvPr>
        </p:nvSpPr>
        <p:spPr>
          <a:xfrm>
            <a:off x="684212" y="685799"/>
            <a:ext cx="3747111" cy="4892040"/>
          </a:xfrm>
        </p:spPr>
        <p:txBody>
          <a:bodyPr>
            <a:normAutofit/>
          </a:bodyPr>
          <a:lstStyle/>
          <a:p>
            <a:pPr algn="r"/>
            <a:r>
              <a:rPr lang="pl-PL" dirty="0" err="1"/>
              <a:t>Python</a:t>
            </a:r>
            <a:endParaRPr lang="pl-PL" dirty="0"/>
          </a:p>
        </p:txBody>
      </p:sp>
      <p:cxnSp>
        <p:nvCxnSpPr>
          <p:cNvPr id="10" name="Straight Connector 9">
            <a:extLst>
              <a:ext uri="{FF2B5EF4-FFF2-40B4-BE49-F238E27FC236}">
                <a16:creationId xmlns:a16="http://schemas.microsoft.com/office/drawing/2014/main" xmlns="" id="{2E2F21DC-5F0E-42CF-B89C-C1E25E175CB8}"/>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4650783" y="1532373"/>
            <a:ext cx="0" cy="3198892"/>
          </a:xfrm>
          <a:prstGeom prst="line">
            <a:avLst/>
          </a:prstGeom>
          <a:ln w="19050">
            <a:solidFill>
              <a:schemeClr val="tx1">
                <a:alpha val="60000"/>
              </a:schemeClr>
            </a:solidFill>
          </a:ln>
        </p:spPr>
        <p:style>
          <a:lnRef idx="1">
            <a:schemeClr val="accent1"/>
          </a:lnRef>
          <a:fillRef idx="0">
            <a:schemeClr val="accent1"/>
          </a:fillRef>
          <a:effectRef idx="0">
            <a:schemeClr val="accent1"/>
          </a:effectRef>
          <a:fontRef idx="minor">
            <a:schemeClr val="tx1"/>
          </a:fontRef>
        </p:style>
      </p:cxnSp>
      <p:sp>
        <p:nvSpPr>
          <p:cNvPr id="3" name="Symbol zastępczy zawartości 2">
            <a:extLst>
              <a:ext uri="{FF2B5EF4-FFF2-40B4-BE49-F238E27FC236}">
                <a16:creationId xmlns:a16="http://schemas.microsoft.com/office/drawing/2014/main" xmlns="" id="{26C1A897-A736-726D-7C5C-1E0F3B2D3C9B}"/>
              </a:ext>
            </a:extLst>
          </p:cNvPr>
          <p:cNvSpPr>
            <a:spLocks noGrp="1"/>
          </p:cNvSpPr>
          <p:nvPr>
            <p:ph idx="1"/>
          </p:nvPr>
        </p:nvSpPr>
        <p:spPr>
          <a:xfrm>
            <a:off x="4979962" y="685799"/>
            <a:ext cx="6288260" cy="4892040"/>
          </a:xfrm>
        </p:spPr>
        <p:txBody>
          <a:bodyPr>
            <a:normAutofit/>
          </a:bodyPr>
          <a:lstStyle/>
          <a:p>
            <a:pPr marL="0" indent="0">
              <a:buNone/>
            </a:pPr>
            <a:r>
              <a:rPr lang="pl-PL" dirty="0">
                <a:solidFill>
                  <a:schemeClr val="tx1"/>
                </a:solidFill>
              </a:rPr>
              <a:t>język programowania wysokiego poziomu ogólnego przeznaczenia[4], o rozbudowanym pakiecie bibliotek standardowych[5], którego ideą przewodnią jest czytelność i klarowność kodu źródłowego. Jego składnia cechuje się przejrzystością i zwięzłością.</a:t>
            </a:r>
          </a:p>
        </p:txBody>
      </p:sp>
    </p:spTree>
    <p:extLst>
      <p:ext uri="{BB962C8B-B14F-4D97-AF65-F5344CB8AC3E}">
        <p14:creationId xmlns:p14="http://schemas.microsoft.com/office/powerpoint/2010/main" xmlns="" val="68227148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xmlns="" id="{290FE681-1E05-478A-89DC-5F7AB37CFD7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ytuł 1">
            <a:extLst>
              <a:ext uri="{FF2B5EF4-FFF2-40B4-BE49-F238E27FC236}">
                <a16:creationId xmlns:a16="http://schemas.microsoft.com/office/drawing/2014/main" xmlns="" id="{C38DAC4C-FCAB-74B6-8D72-470D08AFD186}"/>
              </a:ext>
            </a:extLst>
          </p:cNvPr>
          <p:cNvSpPr>
            <a:spLocks noGrp="1"/>
          </p:cNvSpPr>
          <p:nvPr>
            <p:ph type="title"/>
          </p:nvPr>
        </p:nvSpPr>
        <p:spPr>
          <a:xfrm>
            <a:off x="684212" y="685799"/>
            <a:ext cx="3747111" cy="4892040"/>
          </a:xfrm>
        </p:spPr>
        <p:txBody>
          <a:bodyPr>
            <a:normAutofit/>
          </a:bodyPr>
          <a:lstStyle/>
          <a:p>
            <a:pPr algn="r"/>
            <a:r>
              <a:rPr lang="pl-PL" dirty="0"/>
              <a:t>C++</a:t>
            </a:r>
          </a:p>
        </p:txBody>
      </p:sp>
      <p:cxnSp>
        <p:nvCxnSpPr>
          <p:cNvPr id="10" name="Straight Connector 9">
            <a:extLst>
              <a:ext uri="{FF2B5EF4-FFF2-40B4-BE49-F238E27FC236}">
                <a16:creationId xmlns:a16="http://schemas.microsoft.com/office/drawing/2014/main" xmlns="" id="{2E2F21DC-5F0E-42CF-B89C-C1E25E175CB8}"/>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4650783" y="1532373"/>
            <a:ext cx="0" cy="3198892"/>
          </a:xfrm>
          <a:prstGeom prst="line">
            <a:avLst/>
          </a:prstGeom>
          <a:ln w="19050">
            <a:solidFill>
              <a:schemeClr val="tx1">
                <a:alpha val="60000"/>
              </a:schemeClr>
            </a:solidFill>
          </a:ln>
        </p:spPr>
        <p:style>
          <a:lnRef idx="1">
            <a:schemeClr val="accent1"/>
          </a:lnRef>
          <a:fillRef idx="0">
            <a:schemeClr val="accent1"/>
          </a:fillRef>
          <a:effectRef idx="0">
            <a:schemeClr val="accent1"/>
          </a:effectRef>
          <a:fontRef idx="minor">
            <a:schemeClr val="tx1"/>
          </a:fontRef>
        </p:style>
      </p:cxnSp>
      <p:sp>
        <p:nvSpPr>
          <p:cNvPr id="3" name="Symbol zastępczy zawartości 2">
            <a:extLst>
              <a:ext uri="{FF2B5EF4-FFF2-40B4-BE49-F238E27FC236}">
                <a16:creationId xmlns:a16="http://schemas.microsoft.com/office/drawing/2014/main" xmlns="" id="{26C1A897-A736-726D-7C5C-1E0F3B2D3C9B}"/>
              </a:ext>
            </a:extLst>
          </p:cNvPr>
          <p:cNvSpPr>
            <a:spLocks noGrp="1"/>
          </p:cNvSpPr>
          <p:nvPr>
            <p:ph idx="1"/>
          </p:nvPr>
        </p:nvSpPr>
        <p:spPr>
          <a:xfrm>
            <a:off x="4979962" y="685799"/>
            <a:ext cx="6288260" cy="4892040"/>
          </a:xfrm>
        </p:spPr>
        <p:txBody>
          <a:bodyPr>
            <a:normAutofit/>
          </a:bodyPr>
          <a:lstStyle/>
          <a:p>
            <a:pPr marL="0" indent="0">
              <a:buNone/>
            </a:pPr>
            <a:r>
              <a:rPr lang="pl-PL" dirty="0">
                <a:solidFill>
                  <a:schemeClr val="tx1"/>
                </a:solidFill>
              </a:rPr>
              <a:t> język programowania ogólnego przeznaczenia. Język został zaprojektowany przez </a:t>
            </a:r>
            <a:r>
              <a:rPr lang="pl-PL" dirty="0" err="1">
                <a:solidFill>
                  <a:schemeClr val="tx1"/>
                </a:solidFill>
              </a:rPr>
              <a:t>Bjarne</a:t>
            </a:r>
            <a:r>
              <a:rPr lang="pl-PL" dirty="0">
                <a:solidFill>
                  <a:schemeClr val="tx1"/>
                </a:solidFill>
              </a:rPr>
              <a:t> </a:t>
            </a:r>
            <a:r>
              <a:rPr lang="pl-PL" dirty="0" err="1">
                <a:solidFill>
                  <a:schemeClr val="tx1"/>
                </a:solidFill>
              </a:rPr>
              <a:t>Stroustrupa</a:t>
            </a:r>
            <a:r>
              <a:rPr lang="pl-PL" dirty="0">
                <a:solidFill>
                  <a:schemeClr val="tx1"/>
                </a:solidFill>
              </a:rPr>
              <a:t> jako rozszerzenie języka C o obiektowe mechanizmy abstrakcji danych i silną statyczną kontrolę typów. Zachowanie zgodności z językiem C na poziomie kodu źródłowego pozostaje jednym z podstawowych celów projektowych kolejnych standardów języka.</a:t>
            </a:r>
          </a:p>
        </p:txBody>
      </p:sp>
    </p:spTree>
    <p:extLst>
      <p:ext uri="{BB962C8B-B14F-4D97-AF65-F5344CB8AC3E}">
        <p14:creationId xmlns:p14="http://schemas.microsoft.com/office/powerpoint/2010/main" xmlns="" val="8817766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C38DAC4C-FCAB-74B6-8D72-470D08AFD186}"/>
              </a:ext>
            </a:extLst>
          </p:cNvPr>
          <p:cNvSpPr>
            <a:spLocks noGrp="1"/>
          </p:cNvSpPr>
          <p:nvPr>
            <p:ph type="title"/>
          </p:nvPr>
        </p:nvSpPr>
        <p:spPr>
          <a:xfrm>
            <a:off x="684212" y="371830"/>
            <a:ext cx="8534400" cy="1507067"/>
          </a:xfrm>
        </p:spPr>
        <p:txBody>
          <a:bodyPr/>
          <a:lstStyle/>
          <a:p>
            <a:r>
              <a:rPr lang="pl-PL" dirty="0">
                <a:solidFill>
                  <a:schemeClr val="bg1"/>
                </a:solidFill>
              </a:rPr>
              <a:t>Co to jest język </a:t>
            </a:r>
            <a:r>
              <a:rPr lang="pl-PL" dirty="0" err="1">
                <a:solidFill>
                  <a:schemeClr val="bg1"/>
                </a:solidFill>
              </a:rPr>
              <a:t>pogramowania</a:t>
            </a:r>
            <a:r>
              <a:rPr lang="pl-PL" dirty="0">
                <a:solidFill>
                  <a:schemeClr val="bg1"/>
                </a:solidFill>
              </a:rPr>
              <a:t>?</a:t>
            </a:r>
          </a:p>
        </p:txBody>
      </p:sp>
      <p:sp>
        <p:nvSpPr>
          <p:cNvPr id="3" name="Symbol zastępczy zawartości 2">
            <a:extLst>
              <a:ext uri="{FF2B5EF4-FFF2-40B4-BE49-F238E27FC236}">
                <a16:creationId xmlns:a16="http://schemas.microsoft.com/office/drawing/2014/main" xmlns="" id="{26C1A897-A736-726D-7C5C-1E0F3B2D3C9B}"/>
              </a:ext>
            </a:extLst>
          </p:cNvPr>
          <p:cNvSpPr>
            <a:spLocks noGrp="1"/>
          </p:cNvSpPr>
          <p:nvPr>
            <p:ph idx="1"/>
          </p:nvPr>
        </p:nvSpPr>
        <p:spPr>
          <a:xfrm>
            <a:off x="684212" y="2391623"/>
            <a:ext cx="8534400" cy="3615267"/>
          </a:xfrm>
        </p:spPr>
        <p:txBody>
          <a:bodyPr/>
          <a:lstStyle/>
          <a:p>
            <a:r>
              <a:rPr lang="pl-PL" dirty="0">
                <a:solidFill>
                  <a:schemeClr val="tx1"/>
                </a:solidFill>
              </a:rPr>
              <a:t>Jest to zbiór zasad określających, kiedy ciąg symboli tworzy program komputerowy oraz jakie obliczenia opisuje. Teorią języków programowania w informatyce zajmuje się teoria języków formalnych. Podobnie jak języki naturalne, język programowania składa się ze zbiorów reguł syntaktycznych oraz semantyki, które opisują, jak należy budować poprawne wyrażenia oraz jak komputer ma je rozumieć. Wiele języków programowania posiada pisemną specyfikację swojej składni oraz semantyki, lecz inne zdefiniowane są jedynie przez oficjalne implementacje.</a:t>
            </a:r>
          </a:p>
        </p:txBody>
      </p:sp>
    </p:spTree>
    <p:extLst>
      <p:ext uri="{BB962C8B-B14F-4D97-AF65-F5344CB8AC3E}">
        <p14:creationId xmlns:p14="http://schemas.microsoft.com/office/powerpoint/2010/main" xmlns="" val="107364662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xmlns="" id="{290FE681-1E05-478A-89DC-5F7AB37CFD7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ytuł 1">
            <a:extLst>
              <a:ext uri="{FF2B5EF4-FFF2-40B4-BE49-F238E27FC236}">
                <a16:creationId xmlns:a16="http://schemas.microsoft.com/office/drawing/2014/main" xmlns="" id="{C38DAC4C-FCAB-74B6-8D72-470D08AFD186}"/>
              </a:ext>
            </a:extLst>
          </p:cNvPr>
          <p:cNvSpPr>
            <a:spLocks noGrp="1"/>
          </p:cNvSpPr>
          <p:nvPr>
            <p:ph type="title"/>
          </p:nvPr>
        </p:nvSpPr>
        <p:spPr>
          <a:xfrm>
            <a:off x="684212" y="685799"/>
            <a:ext cx="3747111" cy="4892040"/>
          </a:xfrm>
        </p:spPr>
        <p:txBody>
          <a:bodyPr>
            <a:normAutofit/>
          </a:bodyPr>
          <a:lstStyle/>
          <a:p>
            <a:pPr algn="r"/>
            <a:r>
              <a:rPr lang="pl-PL" dirty="0"/>
              <a:t>C Sharp (C#)</a:t>
            </a:r>
          </a:p>
        </p:txBody>
      </p:sp>
      <p:cxnSp>
        <p:nvCxnSpPr>
          <p:cNvPr id="10" name="Straight Connector 9">
            <a:extLst>
              <a:ext uri="{FF2B5EF4-FFF2-40B4-BE49-F238E27FC236}">
                <a16:creationId xmlns:a16="http://schemas.microsoft.com/office/drawing/2014/main" xmlns="" id="{2E2F21DC-5F0E-42CF-B89C-C1E25E175CB8}"/>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4650783" y="1532373"/>
            <a:ext cx="0" cy="3198892"/>
          </a:xfrm>
          <a:prstGeom prst="line">
            <a:avLst/>
          </a:prstGeom>
          <a:ln w="19050">
            <a:solidFill>
              <a:schemeClr val="tx1">
                <a:alpha val="60000"/>
              </a:schemeClr>
            </a:solidFill>
          </a:ln>
        </p:spPr>
        <p:style>
          <a:lnRef idx="1">
            <a:schemeClr val="accent1"/>
          </a:lnRef>
          <a:fillRef idx="0">
            <a:schemeClr val="accent1"/>
          </a:fillRef>
          <a:effectRef idx="0">
            <a:schemeClr val="accent1"/>
          </a:effectRef>
          <a:fontRef idx="minor">
            <a:schemeClr val="tx1"/>
          </a:fontRef>
        </p:style>
      </p:cxnSp>
      <p:sp>
        <p:nvSpPr>
          <p:cNvPr id="3" name="Symbol zastępczy zawartości 2">
            <a:extLst>
              <a:ext uri="{FF2B5EF4-FFF2-40B4-BE49-F238E27FC236}">
                <a16:creationId xmlns:a16="http://schemas.microsoft.com/office/drawing/2014/main" xmlns="" id="{26C1A897-A736-726D-7C5C-1E0F3B2D3C9B}"/>
              </a:ext>
            </a:extLst>
          </p:cNvPr>
          <p:cNvSpPr>
            <a:spLocks noGrp="1"/>
          </p:cNvSpPr>
          <p:nvPr>
            <p:ph idx="1"/>
          </p:nvPr>
        </p:nvSpPr>
        <p:spPr>
          <a:xfrm>
            <a:off x="4979962" y="685799"/>
            <a:ext cx="6288260" cy="4892040"/>
          </a:xfrm>
        </p:spPr>
        <p:txBody>
          <a:bodyPr>
            <a:normAutofit/>
          </a:bodyPr>
          <a:lstStyle/>
          <a:p>
            <a:pPr marL="0" indent="0">
              <a:buNone/>
            </a:pPr>
            <a:r>
              <a:rPr lang="pl-PL" dirty="0" err="1">
                <a:solidFill>
                  <a:schemeClr val="tx1"/>
                </a:solidFill>
              </a:rPr>
              <a:t>wieloparadygmatowy</a:t>
            </a:r>
            <a:r>
              <a:rPr lang="pl-PL" dirty="0">
                <a:solidFill>
                  <a:schemeClr val="tx1"/>
                </a:solidFill>
              </a:rPr>
              <a:t> język programowania zaprojektowany w latach 1998–2001 przez zespół pod kierunkiem Andersa </a:t>
            </a:r>
            <a:r>
              <a:rPr lang="pl-PL" dirty="0" err="1">
                <a:solidFill>
                  <a:schemeClr val="tx1"/>
                </a:solidFill>
              </a:rPr>
              <a:t>Hejlsberga</a:t>
            </a:r>
            <a:r>
              <a:rPr lang="pl-PL" dirty="0">
                <a:solidFill>
                  <a:schemeClr val="tx1"/>
                </a:solidFill>
              </a:rPr>
              <a:t> dla firmy Microsoft.</a:t>
            </a:r>
          </a:p>
          <a:p>
            <a:pPr marL="0" indent="0">
              <a:buNone/>
            </a:pPr>
            <a:r>
              <a:rPr lang="pl-PL" dirty="0">
                <a:solidFill>
                  <a:schemeClr val="tx1"/>
                </a:solidFill>
              </a:rPr>
              <a:t>Program napisany w tym języku kompilowany jest do języka </a:t>
            </a:r>
            <a:r>
              <a:rPr lang="pl-PL" dirty="0" err="1">
                <a:solidFill>
                  <a:schemeClr val="tx1"/>
                </a:solidFill>
              </a:rPr>
              <a:t>Common</a:t>
            </a:r>
            <a:r>
              <a:rPr lang="pl-PL" dirty="0">
                <a:solidFill>
                  <a:schemeClr val="tx1"/>
                </a:solidFill>
              </a:rPr>
              <a:t> </a:t>
            </a:r>
            <a:r>
              <a:rPr lang="pl-PL" dirty="0" err="1">
                <a:solidFill>
                  <a:schemeClr val="tx1"/>
                </a:solidFill>
              </a:rPr>
              <a:t>Intermediate</a:t>
            </a:r>
            <a:r>
              <a:rPr lang="pl-PL" dirty="0">
                <a:solidFill>
                  <a:schemeClr val="tx1"/>
                </a:solidFill>
              </a:rPr>
              <a:t> Language (CIL), specjalnego kodu pośredniego wykonywanego w środowisku uruchomieniowym takim jak .NET Framework, .NET </a:t>
            </a:r>
            <a:r>
              <a:rPr lang="pl-PL" dirty="0" err="1">
                <a:solidFill>
                  <a:schemeClr val="tx1"/>
                </a:solidFill>
              </a:rPr>
              <a:t>Core</a:t>
            </a:r>
            <a:r>
              <a:rPr lang="pl-PL" dirty="0">
                <a:solidFill>
                  <a:schemeClr val="tx1"/>
                </a:solidFill>
              </a:rPr>
              <a:t>, Mono lub </a:t>
            </a:r>
            <a:r>
              <a:rPr lang="pl-PL" dirty="0" err="1">
                <a:solidFill>
                  <a:schemeClr val="tx1"/>
                </a:solidFill>
              </a:rPr>
              <a:t>DotGNU</a:t>
            </a:r>
            <a:r>
              <a:rPr lang="pl-PL" dirty="0">
                <a:solidFill>
                  <a:schemeClr val="tx1"/>
                </a:solidFill>
              </a:rPr>
              <a:t>.</a:t>
            </a:r>
          </a:p>
        </p:txBody>
      </p:sp>
    </p:spTree>
    <p:extLst>
      <p:ext uri="{BB962C8B-B14F-4D97-AF65-F5344CB8AC3E}">
        <p14:creationId xmlns:p14="http://schemas.microsoft.com/office/powerpoint/2010/main" xmlns="" val="330081479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xmlns="" id="{290FE681-1E05-478A-89DC-5F7AB37CFD7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ytuł 1">
            <a:extLst>
              <a:ext uri="{FF2B5EF4-FFF2-40B4-BE49-F238E27FC236}">
                <a16:creationId xmlns:a16="http://schemas.microsoft.com/office/drawing/2014/main" xmlns="" id="{C38DAC4C-FCAB-74B6-8D72-470D08AFD186}"/>
              </a:ext>
            </a:extLst>
          </p:cNvPr>
          <p:cNvSpPr>
            <a:spLocks noGrp="1"/>
          </p:cNvSpPr>
          <p:nvPr>
            <p:ph type="title"/>
          </p:nvPr>
        </p:nvSpPr>
        <p:spPr>
          <a:xfrm>
            <a:off x="684212" y="685799"/>
            <a:ext cx="3747111" cy="4892040"/>
          </a:xfrm>
        </p:spPr>
        <p:txBody>
          <a:bodyPr>
            <a:normAutofit/>
          </a:bodyPr>
          <a:lstStyle/>
          <a:p>
            <a:pPr algn="r"/>
            <a:r>
              <a:rPr lang="pl-PL" dirty="0"/>
              <a:t>Visual Basic</a:t>
            </a:r>
          </a:p>
        </p:txBody>
      </p:sp>
      <p:cxnSp>
        <p:nvCxnSpPr>
          <p:cNvPr id="10" name="Straight Connector 9">
            <a:extLst>
              <a:ext uri="{FF2B5EF4-FFF2-40B4-BE49-F238E27FC236}">
                <a16:creationId xmlns:a16="http://schemas.microsoft.com/office/drawing/2014/main" xmlns="" id="{2E2F21DC-5F0E-42CF-B89C-C1E25E175CB8}"/>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4650783" y="1532373"/>
            <a:ext cx="0" cy="3198892"/>
          </a:xfrm>
          <a:prstGeom prst="line">
            <a:avLst/>
          </a:prstGeom>
          <a:ln w="19050">
            <a:solidFill>
              <a:schemeClr val="tx1">
                <a:alpha val="60000"/>
              </a:schemeClr>
            </a:solidFill>
          </a:ln>
        </p:spPr>
        <p:style>
          <a:lnRef idx="1">
            <a:schemeClr val="accent1"/>
          </a:lnRef>
          <a:fillRef idx="0">
            <a:schemeClr val="accent1"/>
          </a:fillRef>
          <a:effectRef idx="0">
            <a:schemeClr val="accent1"/>
          </a:effectRef>
          <a:fontRef idx="minor">
            <a:schemeClr val="tx1"/>
          </a:fontRef>
        </p:style>
      </p:cxnSp>
      <p:sp>
        <p:nvSpPr>
          <p:cNvPr id="3" name="Symbol zastępczy zawartości 2">
            <a:extLst>
              <a:ext uri="{FF2B5EF4-FFF2-40B4-BE49-F238E27FC236}">
                <a16:creationId xmlns:a16="http://schemas.microsoft.com/office/drawing/2014/main" xmlns="" id="{26C1A897-A736-726D-7C5C-1E0F3B2D3C9B}"/>
              </a:ext>
            </a:extLst>
          </p:cNvPr>
          <p:cNvSpPr>
            <a:spLocks noGrp="1"/>
          </p:cNvSpPr>
          <p:nvPr>
            <p:ph idx="1"/>
          </p:nvPr>
        </p:nvSpPr>
        <p:spPr>
          <a:xfrm>
            <a:off x="4979962" y="685799"/>
            <a:ext cx="6288260" cy="4892040"/>
          </a:xfrm>
        </p:spPr>
        <p:txBody>
          <a:bodyPr>
            <a:normAutofit/>
          </a:bodyPr>
          <a:lstStyle/>
          <a:p>
            <a:pPr marL="0" indent="0">
              <a:buNone/>
            </a:pPr>
            <a:r>
              <a:rPr lang="pl-PL" dirty="0">
                <a:solidFill>
                  <a:schemeClr val="tx1"/>
                </a:solidFill>
              </a:rPr>
              <a:t> język programowania wysokiego poziomu i narzędzie programowania firmy Microsoft. Składnia jest oparta na języku BASIC, ale unowocześniona. Zawiera kilkadziesiąt instrukcji, funkcji i słów kluczowych. Nie jest językiem w pełni obiektowym, gdyż nie udostępnia np. możliwości dziedziczenia, czy polimorfizmu. Wykorzystuje technologię ActiveX.</a:t>
            </a:r>
          </a:p>
        </p:txBody>
      </p:sp>
    </p:spTree>
    <p:extLst>
      <p:ext uri="{BB962C8B-B14F-4D97-AF65-F5344CB8AC3E}">
        <p14:creationId xmlns:p14="http://schemas.microsoft.com/office/powerpoint/2010/main" xmlns="" val="243490023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xmlns="" id="{290FE681-1E05-478A-89DC-5F7AB37CFD7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ytuł 1">
            <a:extLst>
              <a:ext uri="{FF2B5EF4-FFF2-40B4-BE49-F238E27FC236}">
                <a16:creationId xmlns:a16="http://schemas.microsoft.com/office/drawing/2014/main" xmlns="" id="{C38DAC4C-FCAB-74B6-8D72-470D08AFD186}"/>
              </a:ext>
            </a:extLst>
          </p:cNvPr>
          <p:cNvSpPr>
            <a:spLocks noGrp="1"/>
          </p:cNvSpPr>
          <p:nvPr>
            <p:ph type="title"/>
          </p:nvPr>
        </p:nvSpPr>
        <p:spPr>
          <a:xfrm>
            <a:off x="684212" y="685799"/>
            <a:ext cx="3747111" cy="4892040"/>
          </a:xfrm>
        </p:spPr>
        <p:txBody>
          <a:bodyPr>
            <a:normAutofit/>
          </a:bodyPr>
          <a:lstStyle/>
          <a:p>
            <a:pPr algn="r"/>
            <a:r>
              <a:rPr lang="pl-PL" dirty="0"/>
              <a:t>HTML</a:t>
            </a:r>
          </a:p>
        </p:txBody>
      </p:sp>
      <p:cxnSp>
        <p:nvCxnSpPr>
          <p:cNvPr id="10" name="Straight Connector 9">
            <a:extLst>
              <a:ext uri="{FF2B5EF4-FFF2-40B4-BE49-F238E27FC236}">
                <a16:creationId xmlns:a16="http://schemas.microsoft.com/office/drawing/2014/main" xmlns="" id="{2E2F21DC-5F0E-42CF-B89C-C1E25E175CB8}"/>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4650783" y="1532373"/>
            <a:ext cx="0" cy="3198892"/>
          </a:xfrm>
          <a:prstGeom prst="line">
            <a:avLst/>
          </a:prstGeom>
          <a:ln w="19050">
            <a:solidFill>
              <a:schemeClr val="tx1">
                <a:alpha val="60000"/>
              </a:schemeClr>
            </a:solidFill>
          </a:ln>
        </p:spPr>
        <p:style>
          <a:lnRef idx="1">
            <a:schemeClr val="accent1"/>
          </a:lnRef>
          <a:fillRef idx="0">
            <a:schemeClr val="accent1"/>
          </a:fillRef>
          <a:effectRef idx="0">
            <a:schemeClr val="accent1"/>
          </a:effectRef>
          <a:fontRef idx="minor">
            <a:schemeClr val="tx1"/>
          </a:fontRef>
        </p:style>
      </p:cxnSp>
      <p:sp>
        <p:nvSpPr>
          <p:cNvPr id="3" name="Symbol zastępczy zawartości 2">
            <a:extLst>
              <a:ext uri="{FF2B5EF4-FFF2-40B4-BE49-F238E27FC236}">
                <a16:creationId xmlns:a16="http://schemas.microsoft.com/office/drawing/2014/main" xmlns="" id="{26C1A897-A736-726D-7C5C-1E0F3B2D3C9B}"/>
              </a:ext>
            </a:extLst>
          </p:cNvPr>
          <p:cNvSpPr>
            <a:spLocks noGrp="1"/>
          </p:cNvSpPr>
          <p:nvPr>
            <p:ph idx="1"/>
          </p:nvPr>
        </p:nvSpPr>
        <p:spPr>
          <a:xfrm>
            <a:off x="4979962" y="685799"/>
            <a:ext cx="6288260" cy="4892040"/>
          </a:xfrm>
        </p:spPr>
        <p:txBody>
          <a:bodyPr>
            <a:normAutofit/>
          </a:bodyPr>
          <a:lstStyle/>
          <a:p>
            <a:pPr marL="0" indent="0">
              <a:buNone/>
            </a:pPr>
            <a:r>
              <a:rPr lang="pl-PL" dirty="0">
                <a:solidFill>
                  <a:schemeClr val="tx1"/>
                </a:solidFill>
              </a:rPr>
              <a:t> język znaczników stosowany do tworzenia dokumentów hipertekstowych.</a:t>
            </a:r>
          </a:p>
        </p:txBody>
      </p:sp>
    </p:spTree>
    <p:extLst>
      <p:ext uri="{BB962C8B-B14F-4D97-AF65-F5344CB8AC3E}">
        <p14:creationId xmlns:p14="http://schemas.microsoft.com/office/powerpoint/2010/main" xmlns="" val="10792423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xmlns="" id="{290FE681-1E05-478A-89DC-5F7AB37CFD7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ytuł 1">
            <a:extLst>
              <a:ext uri="{FF2B5EF4-FFF2-40B4-BE49-F238E27FC236}">
                <a16:creationId xmlns:a16="http://schemas.microsoft.com/office/drawing/2014/main" xmlns="" id="{C38DAC4C-FCAB-74B6-8D72-470D08AFD186}"/>
              </a:ext>
            </a:extLst>
          </p:cNvPr>
          <p:cNvSpPr>
            <a:spLocks noGrp="1"/>
          </p:cNvSpPr>
          <p:nvPr>
            <p:ph type="title"/>
          </p:nvPr>
        </p:nvSpPr>
        <p:spPr>
          <a:xfrm>
            <a:off x="684212" y="685799"/>
            <a:ext cx="3747111" cy="4892040"/>
          </a:xfrm>
        </p:spPr>
        <p:txBody>
          <a:bodyPr>
            <a:normAutofit/>
          </a:bodyPr>
          <a:lstStyle/>
          <a:p>
            <a:pPr algn="r"/>
            <a:r>
              <a:rPr lang="pl-PL" dirty="0"/>
              <a:t>CSS</a:t>
            </a:r>
          </a:p>
        </p:txBody>
      </p:sp>
      <p:cxnSp>
        <p:nvCxnSpPr>
          <p:cNvPr id="10" name="Straight Connector 9">
            <a:extLst>
              <a:ext uri="{FF2B5EF4-FFF2-40B4-BE49-F238E27FC236}">
                <a16:creationId xmlns:a16="http://schemas.microsoft.com/office/drawing/2014/main" xmlns="" id="{2E2F21DC-5F0E-42CF-B89C-C1E25E175CB8}"/>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4650783" y="1532373"/>
            <a:ext cx="0" cy="3198892"/>
          </a:xfrm>
          <a:prstGeom prst="line">
            <a:avLst/>
          </a:prstGeom>
          <a:ln w="19050">
            <a:solidFill>
              <a:schemeClr val="tx1">
                <a:alpha val="60000"/>
              </a:schemeClr>
            </a:solidFill>
          </a:ln>
        </p:spPr>
        <p:style>
          <a:lnRef idx="1">
            <a:schemeClr val="accent1"/>
          </a:lnRef>
          <a:fillRef idx="0">
            <a:schemeClr val="accent1"/>
          </a:fillRef>
          <a:effectRef idx="0">
            <a:schemeClr val="accent1"/>
          </a:effectRef>
          <a:fontRef idx="minor">
            <a:schemeClr val="tx1"/>
          </a:fontRef>
        </p:style>
      </p:cxnSp>
      <p:sp>
        <p:nvSpPr>
          <p:cNvPr id="3" name="Symbol zastępczy zawartości 2">
            <a:extLst>
              <a:ext uri="{FF2B5EF4-FFF2-40B4-BE49-F238E27FC236}">
                <a16:creationId xmlns:a16="http://schemas.microsoft.com/office/drawing/2014/main" xmlns="" id="{26C1A897-A736-726D-7C5C-1E0F3B2D3C9B}"/>
              </a:ext>
            </a:extLst>
          </p:cNvPr>
          <p:cNvSpPr>
            <a:spLocks noGrp="1"/>
          </p:cNvSpPr>
          <p:nvPr>
            <p:ph idx="1"/>
          </p:nvPr>
        </p:nvSpPr>
        <p:spPr>
          <a:xfrm>
            <a:off x="4979962" y="685799"/>
            <a:ext cx="6288260" cy="4892040"/>
          </a:xfrm>
        </p:spPr>
        <p:txBody>
          <a:bodyPr>
            <a:normAutofit/>
          </a:bodyPr>
          <a:lstStyle/>
          <a:p>
            <a:pPr marL="0" indent="0">
              <a:buNone/>
            </a:pPr>
            <a:r>
              <a:rPr lang="pl-PL" dirty="0">
                <a:solidFill>
                  <a:schemeClr val="tx1"/>
                </a:solidFill>
              </a:rPr>
              <a:t>język służący do opisu formy prezentacji (wyświetlania) stron WWW. CSS został opracowany przez organizację W3C w 1996 r. jako potomek języka DSSSL przeznaczony do używania w połączeniu z SGML-em. Pierwszy szkic CSS zaproponował w 1994 r. </a:t>
            </a:r>
            <a:r>
              <a:rPr lang="pl-PL" dirty="0" err="1">
                <a:solidFill>
                  <a:schemeClr val="tx1"/>
                </a:solidFill>
              </a:rPr>
              <a:t>Hakon</a:t>
            </a:r>
            <a:r>
              <a:rPr lang="pl-PL" dirty="0">
                <a:solidFill>
                  <a:schemeClr val="tx1"/>
                </a:solidFill>
              </a:rPr>
              <a:t> </a:t>
            </a:r>
            <a:r>
              <a:rPr lang="pl-PL" dirty="0" err="1">
                <a:solidFill>
                  <a:schemeClr val="tx1"/>
                </a:solidFill>
              </a:rPr>
              <a:t>Wium</a:t>
            </a:r>
            <a:r>
              <a:rPr lang="pl-PL" dirty="0">
                <a:solidFill>
                  <a:schemeClr val="tx1"/>
                </a:solidFill>
              </a:rPr>
              <a:t> </a:t>
            </a:r>
            <a:r>
              <a:rPr lang="pl-PL" dirty="0" err="1">
                <a:solidFill>
                  <a:schemeClr val="tx1"/>
                </a:solidFill>
              </a:rPr>
              <a:t>Lie</a:t>
            </a:r>
            <a:r>
              <a:rPr lang="pl-PL" dirty="0">
                <a:solidFill>
                  <a:schemeClr val="tx1"/>
                </a:solidFill>
              </a:rPr>
              <a:t>.</a:t>
            </a:r>
          </a:p>
        </p:txBody>
      </p:sp>
    </p:spTree>
    <p:extLst>
      <p:ext uri="{BB962C8B-B14F-4D97-AF65-F5344CB8AC3E}">
        <p14:creationId xmlns:p14="http://schemas.microsoft.com/office/powerpoint/2010/main" xmlns="" val="89176558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xmlns="" id="{290FE681-1E05-478A-89DC-5F7AB37CFD7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ytuł 1">
            <a:extLst>
              <a:ext uri="{FF2B5EF4-FFF2-40B4-BE49-F238E27FC236}">
                <a16:creationId xmlns:a16="http://schemas.microsoft.com/office/drawing/2014/main" xmlns="" id="{C38DAC4C-FCAB-74B6-8D72-470D08AFD186}"/>
              </a:ext>
            </a:extLst>
          </p:cNvPr>
          <p:cNvSpPr>
            <a:spLocks noGrp="1"/>
          </p:cNvSpPr>
          <p:nvPr>
            <p:ph type="title"/>
          </p:nvPr>
        </p:nvSpPr>
        <p:spPr>
          <a:xfrm>
            <a:off x="684212" y="685799"/>
            <a:ext cx="3747111" cy="4892040"/>
          </a:xfrm>
        </p:spPr>
        <p:txBody>
          <a:bodyPr>
            <a:normAutofit/>
          </a:bodyPr>
          <a:lstStyle/>
          <a:p>
            <a:pPr algn="r"/>
            <a:r>
              <a:rPr lang="pl-PL" dirty="0"/>
              <a:t>JavaScript</a:t>
            </a:r>
          </a:p>
        </p:txBody>
      </p:sp>
      <p:cxnSp>
        <p:nvCxnSpPr>
          <p:cNvPr id="10" name="Straight Connector 9">
            <a:extLst>
              <a:ext uri="{FF2B5EF4-FFF2-40B4-BE49-F238E27FC236}">
                <a16:creationId xmlns:a16="http://schemas.microsoft.com/office/drawing/2014/main" xmlns="" id="{2E2F21DC-5F0E-42CF-B89C-C1E25E175CB8}"/>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4650783" y="1532373"/>
            <a:ext cx="0" cy="3198892"/>
          </a:xfrm>
          <a:prstGeom prst="line">
            <a:avLst/>
          </a:prstGeom>
          <a:ln w="19050">
            <a:solidFill>
              <a:schemeClr val="tx1">
                <a:alpha val="60000"/>
              </a:schemeClr>
            </a:solidFill>
          </a:ln>
        </p:spPr>
        <p:style>
          <a:lnRef idx="1">
            <a:schemeClr val="accent1"/>
          </a:lnRef>
          <a:fillRef idx="0">
            <a:schemeClr val="accent1"/>
          </a:fillRef>
          <a:effectRef idx="0">
            <a:schemeClr val="accent1"/>
          </a:effectRef>
          <a:fontRef idx="minor">
            <a:schemeClr val="tx1"/>
          </a:fontRef>
        </p:style>
      </p:cxnSp>
      <p:sp>
        <p:nvSpPr>
          <p:cNvPr id="3" name="Symbol zastępczy zawartości 2">
            <a:extLst>
              <a:ext uri="{FF2B5EF4-FFF2-40B4-BE49-F238E27FC236}">
                <a16:creationId xmlns:a16="http://schemas.microsoft.com/office/drawing/2014/main" xmlns="" id="{26C1A897-A736-726D-7C5C-1E0F3B2D3C9B}"/>
              </a:ext>
            </a:extLst>
          </p:cNvPr>
          <p:cNvSpPr>
            <a:spLocks noGrp="1"/>
          </p:cNvSpPr>
          <p:nvPr>
            <p:ph idx="1"/>
          </p:nvPr>
        </p:nvSpPr>
        <p:spPr>
          <a:xfrm>
            <a:off x="4979962" y="685799"/>
            <a:ext cx="6288260" cy="4892040"/>
          </a:xfrm>
        </p:spPr>
        <p:txBody>
          <a:bodyPr>
            <a:normAutofit/>
          </a:bodyPr>
          <a:lstStyle/>
          <a:p>
            <a:pPr marL="0" indent="0">
              <a:buNone/>
            </a:pPr>
            <a:r>
              <a:rPr lang="pl-PL" dirty="0">
                <a:solidFill>
                  <a:schemeClr val="tx1"/>
                </a:solidFill>
              </a:rPr>
              <a:t>skryptowy oraz </a:t>
            </a:r>
            <a:r>
              <a:rPr lang="pl-PL" dirty="0" err="1">
                <a:solidFill>
                  <a:schemeClr val="tx1"/>
                </a:solidFill>
              </a:rPr>
              <a:t>wieloparadygmatowy</a:t>
            </a:r>
            <a:r>
              <a:rPr lang="pl-PL" dirty="0">
                <a:solidFill>
                  <a:schemeClr val="tx1"/>
                </a:solidFill>
              </a:rPr>
              <a:t> język programowania, stworzony przez firmę Netscape, najczęściej stosowany na stronach internetowych. Twórcą </a:t>
            </a:r>
            <a:r>
              <a:rPr lang="pl-PL" dirty="0" err="1">
                <a:solidFill>
                  <a:schemeClr val="tx1"/>
                </a:solidFill>
              </a:rPr>
              <a:t>JavaScriptu</a:t>
            </a:r>
            <a:r>
              <a:rPr lang="pl-PL" dirty="0">
                <a:solidFill>
                  <a:schemeClr val="tx1"/>
                </a:solidFill>
              </a:rPr>
              <a:t> jest Brendan </a:t>
            </a:r>
            <a:r>
              <a:rPr lang="pl-PL" dirty="0" err="1">
                <a:solidFill>
                  <a:schemeClr val="tx1"/>
                </a:solidFill>
              </a:rPr>
              <a:t>Eich</a:t>
            </a:r>
            <a:r>
              <a:rPr lang="pl-PL" dirty="0">
                <a:solidFill>
                  <a:schemeClr val="tx1"/>
                </a:solidFill>
              </a:rPr>
              <a:t>. W połowie lat 90. XX wieku organizacja ECMA wydała na podstawie </a:t>
            </a:r>
            <a:r>
              <a:rPr lang="pl-PL" dirty="0" err="1">
                <a:solidFill>
                  <a:schemeClr val="tx1"/>
                </a:solidFill>
              </a:rPr>
              <a:t>JavaScriptu</a:t>
            </a:r>
            <a:r>
              <a:rPr lang="pl-PL" dirty="0">
                <a:solidFill>
                  <a:schemeClr val="tx1"/>
                </a:solidFill>
              </a:rPr>
              <a:t> standard języka skryptowego o nazwie </a:t>
            </a:r>
            <a:r>
              <a:rPr lang="pl-PL" dirty="0" err="1">
                <a:solidFill>
                  <a:schemeClr val="tx1"/>
                </a:solidFill>
              </a:rPr>
              <a:t>ECMAScript</a:t>
            </a:r>
            <a:r>
              <a:rPr lang="pl-PL" dirty="0">
                <a:solidFill>
                  <a:schemeClr val="tx1"/>
                </a:solidFill>
              </a:rPr>
              <a:t>, aktualnie rozwijaniem tego standardu zajmuje się komisja TC39.</a:t>
            </a:r>
          </a:p>
        </p:txBody>
      </p:sp>
    </p:spTree>
    <p:extLst>
      <p:ext uri="{BB962C8B-B14F-4D97-AF65-F5344CB8AC3E}">
        <p14:creationId xmlns:p14="http://schemas.microsoft.com/office/powerpoint/2010/main" xmlns="" val="103744459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xmlns="" id="{290FE681-1E05-478A-89DC-5F7AB37CFD7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ytuł 1">
            <a:extLst>
              <a:ext uri="{FF2B5EF4-FFF2-40B4-BE49-F238E27FC236}">
                <a16:creationId xmlns:a16="http://schemas.microsoft.com/office/drawing/2014/main" xmlns="" id="{C38DAC4C-FCAB-74B6-8D72-470D08AFD186}"/>
              </a:ext>
            </a:extLst>
          </p:cNvPr>
          <p:cNvSpPr>
            <a:spLocks noGrp="1"/>
          </p:cNvSpPr>
          <p:nvPr>
            <p:ph type="title"/>
          </p:nvPr>
        </p:nvSpPr>
        <p:spPr>
          <a:xfrm>
            <a:off x="684212" y="685799"/>
            <a:ext cx="3747111" cy="4892040"/>
          </a:xfrm>
        </p:spPr>
        <p:txBody>
          <a:bodyPr>
            <a:normAutofit/>
          </a:bodyPr>
          <a:lstStyle/>
          <a:p>
            <a:pPr algn="r"/>
            <a:r>
              <a:rPr lang="pl-PL" dirty="0"/>
              <a:t>PHP</a:t>
            </a:r>
          </a:p>
        </p:txBody>
      </p:sp>
      <p:cxnSp>
        <p:nvCxnSpPr>
          <p:cNvPr id="10" name="Straight Connector 9">
            <a:extLst>
              <a:ext uri="{FF2B5EF4-FFF2-40B4-BE49-F238E27FC236}">
                <a16:creationId xmlns:a16="http://schemas.microsoft.com/office/drawing/2014/main" xmlns="" id="{2E2F21DC-5F0E-42CF-B89C-C1E25E175CB8}"/>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4650783" y="1532373"/>
            <a:ext cx="0" cy="3198892"/>
          </a:xfrm>
          <a:prstGeom prst="line">
            <a:avLst/>
          </a:prstGeom>
          <a:ln w="19050">
            <a:solidFill>
              <a:schemeClr val="tx1">
                <a:alpha val="60000"/>
              </a:schemeClr>
            </a:solidFill>
          </a:ln>
        </p:spPr>
        <p:style>
          <a:lnRef idx="1">
            <a:schemeClr val="accent1"/>
          </a:lnRef>
          <a:fillRef idx="0">
            <a:schemeClr val="accent1"/>
          </a:fillRef>
          <a:effectRef idx="0">
            <a:schemeClr val="accent1"/>
          </a:effectRef>
          <a:fontRef idx="minor">
            <a:schemeClr val="tx1"/>
          </a:fontRef>
        </p:style>
      </p:cxnSp>
      <p:sp>
        <p:nvSpPr>
          <p:cNvPr id="3" name="Symbol zastępczy zawartości 2">
            <a:extLst>
              <a:ext uri="{FF2B5EF4-FFF2-40B4-BE49-F238E27FC236}">
                <a16:creationId xmlns:a16="http://schemas.microsoft.com/office/drawing/2014/main" xmlns="" id="{26C1A897-A736-726D-7C5C-1E0F3B2D3C9B}"/>
              </a:ext>
            </a:extLst>
          </p:cNvPr>
          <p:cNvSpPr>
            <a:spLocks noGrp="1"/>
          </p:cNvSpPr>
          <p:nvPr>
            <p:ph idx="1"/>
          </p:nvPr>
        </p:nvSpPr>
        <p:spPr>
          <a:xfrm>
            <a:off x="4979962" y="685799"/>
            <a:ext cx="6288260" cy="4892040"/>
          </a:xfrm>
        </p:spPr>
        <p:txBody>
          <a:bodyPr>
            <a:normAutofit/>
          </a:bodyPr>
          <a:lstStyle/>
          <a:p>
            <a:pPr marL="0" indent="0">
              <a:buNone/>
            </a:pPr>
            <a:r>
              <a:rPr lang="pl-PL" dirty="0">
                <a:solidFill>
                  <a:schemeClr val="tx1"/>
                </a:solidFill>
              </a:rPr>
              <a:t>interpretowany, skryptowy język programowania zaprojektowany do generowania stron internetowych i budowania aplikacji webowych w czasie rzeczywistym.</a:t>
            </a:r>
          </a:p>
        </p:txBody>
      </p:sp>
    </p:spTree>
    <p:extLst>
      <p:ext uri="{BB962C8B-B14F-4D97-AF65-F5344CB8AC3E}">
        <p14:creationId xmlns:p14="http://schemas.microsoft.com/office/powerpoint/2010/main" xmlns="" val="358501299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xmlns="" id="{290FE681-1E05-478A-89DC-5F7AB37CFD7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ytuł 1">
            <a:extLst>
              <a:ext uri="{FF2B5EF4-FFF2-40B4-BE49-F238E27FC236}">
                <a16:creationId xmlns:a16="http://schemas.microsoft.com/office/drawing/2014/main" xmlns="" id="{C38DAC4C-FCAB-74B6-8D72-470D08AFD186}"/>
              </a:ext>
            </a:extLst>
          </p:cNvPr>
          <p:cNvSpPr>
            <a:spLocks noGrp="1"/>
          </p:cNvSpPr>
          <p:nvPr>
            <p:ph type="title"/>
          </p:nvPr>
        </p:nvSpPr>
        <p:spPr>
          <a:xfrm>
            <a:off x="684212" y="685799"/>
            <a:ext cx="3747111" cy="4892040"/>
          </a:xfrm>
        </p:spPr>
        <p:txBody>
          <a:bodyPr>
            <a:normAutofit/>
          </a:bodyPr>
          <a:lstStyle/>
          <a:p>
            <a:pPr algn="r"/>
            <a:r>
              <a:rPr lang="pl-PL" dirty="0"/>
              <a:t>R</a:t>
            </a:r>
          </a:p>
        </p:txBody>
      </p:sp>
      <p:cxnSp>
        <p:nvCxnSpPr>
          <p:cNvPr id="10" name="Straight Connector 9">
            <a:extLst>
              <a:ext uri="{FF2B5EF4-FFF2-40B4-BE49-F238E27FC236}">
                <a16:creationId xmlns:a16="http://schemas.microsoft.com/office/drawing/2014/main" xmlns="" id="{2E2F21DC-5F0E-42CF-B89C-C1E25E175CB8}"/>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4650783" y="1532373"/>
            <a:ext cx="0" cy="3198892"/>
          </a:xfrm>
          <a:prstGeom prst="line">
            <a:avLst/>
          </a:prstGeom>
          <a:ln w="19050">
            <a:solidFill>
              <a:schemeClr val="tx1">
                <a:alpha val="60000"/>
              </a:schemeClr>
            </a:solidFill>
          </a:ln>
        </p:spPr>
        <p:style>
          <a:lnRef idx="1">
            <a:schemeClr val="accent1"/>
          </a:lnRef>
          <a:fillRef idx="0">
            <a:schemeClr val="accent1"/>
          </a:fillRef>
          <a:effectRef idx="0">
            <a:schemeClr val="accent1"/>
          </a:effectRef>
          <a:fontRef idx="minor">
            <a:schemeClr val="tx1"/>
          </a:fontRef>
        </p:style>
      </p:cxnSp>
      <p:sp>
        <p:nvSpPr>
          <p:cNvPr id="3" name="Symbol zastępczy zawartości 2">
            <a:extLst>
              <a:ext uri="{FF2B5EF4-FFF2-40B4-BE49-F238E27FC236}">
                <a16:creationId xmlns:a16="http://schemas.microsoft.com/office/drawing/2014/main" xmlns="" id="{26C1A897-A736-726D-7C5C-1E0F3B2D3C9B}"/>
              </a:ext>
            </a:extLst>
          </p:cNvPr>
          <p:cNvSpPr>
            <a:spLocks noGrp="1"/>
          </p:cNvSpPr>
          <p:nvPr>
            <p:ph idx="1"/>
          </p:nvPr>
        </p:nvSpPr>
        <p:spPr>
          <a:xfrm>
            <a:off x="4979962" y="685799"/>
            <a:ext cx="6288260" cy="4892040"/>
          </a:xfrm>
        </p:spPr>
        <p:txBody>
          <a:bodyPr>
            <a:normAutofit/>
          </a:bodyPr>
          <a:lstStyle/>
          <a:p>
            <a:pPr marL="0" indent="0">
              <a:buNone/>
            </a:pPr>
            <a:r>
              <a:rPr lang="pl-PL" dirty="0">
                <a:solidFill>
                  <a:schemeClr val="tx1"/>
                </a:solidFill>
              </a:rPr>
              <a:t>interpretowany język programowania oraz środowisko do obliczeń statystycznych i wizualizacji wyników. Jest to projekt GNU podobny do języka i środowiska S stworzonego w Bell Laboratories (dawniejsze AT&amp;T, obecnie Nokia) przez Johna Chambersa i jego współpracowników. Nazwa pochodzi od pierwszych liter imion twórców oraz jest nawiązaniem do języka S. GNU R rozprowadzany jest w postaci kodu źródłowego oraz w postaci binarnej wraz z wieloma dystrybucjami GNU/Linuksa. </a:t>
            </a:r>
          </a:p>
        </p:txBody>
      </p:sp>
    </p:spTree>
    <p:extLst>
      <p:ext uri="{BB962C8B-B14F-4D97-AF65-F5344CB8AC3E}">
        <p14:creationId xmlns:p14="http://schemas.microsoft.com/office/powerpoint/2010/main" xmlns="" val="35646646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xmlns="" id="{290FE681-1E05-478A-89DC-5F7AB37CFD7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ytuł 1">
            <a:extLst>
              <a:ext uri="{FF2B5EF4-FFF2-40B4-BE49-F238E27FC236}">
                <a16:creationId xmlns:a16="http://schemas.microsoft.com/office/drawing/2014/main" xmlns="" id="{C38DAC4C-FCAB-74B6-8D72-470D08AFD186}"/>
              </a:ext>
            </a:extLst>
          </p:cNvPr>
          <p:cNvSpPr>
            <a:spLocks noGrp="1"/>
          </p:cNvSpPr>
          <p:nvPr>
            <p:ph type="title"/>
          </p:nvPr>
        </p:nvSpPr>
        <p:spPr>
          <a:xfrm>
            <a:off x="684212" y="685799"/>
            <a:ext cx="3747111" cy="4892040"/>
          </a:xfrm>
        </p:spPr>
        <p:txBody>
          <a:bodyPr>
            <a:normAutofit/>
          </a:bodyPr>
          <a:lstStyle/>
          <a:p>
            <a:pPr algn="r"/>
            <a:r>
              <a:rPr lang="pl-PL" dirty="0" err="1"/>
              <a:t>Groovy</a:t>
            </a:r>
            <a:endParaRPr lang="pl-PL" dirty="0"/>
          </a:p>
        </p:txBody>
      </p:sp>
      <p:cxnSp>
        <p:nvCxnSpPr>
          <p:cNvPr id="10" name="Straight Connector 9">
            <a:extLst>
              <a:ext uri="{FF2B5EF4-FFF2-40B4-BE49-F238E27FC236}">
                <a16:creationId xmlns:a16="http://schemas.microsoft.com/office/drawing/2014/main" xmlns="" id="{2E2F21DC-5F0E-42CF-B89C-C1E25E175CB8}"/>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4650783" y="1532373"/>
            <a:ext cx="0" cy="3198892"/>
          </a:xfrm>
          <a:prstGeom prst="line">
            <a:avLst/>
          </a:prstGeom>
          <a:ln w="19050">
            <a:solidFill>
              <a:schemeClr val="tx1">
                <a:alpha val="60000"/>
              </a:schemeClr>
            </a:solidFill>
          </a:ln>
        </p:spPr>
        <p:style>
          <a:lnRef idx="1">
            <a:schemeClr val="accent1"/>
          </a:lnRef>
          <a:fillRef idx="0">
            <a:schemeClr val="accent1"/>
          </a:fillRef>
          <a:effectRef idx="0">
            <a:schemeClr val="accent1"/>
          </a:effectRef>
          <a:fontRef idx="minor">
            <a:schemeClr val="tx1"/>
          </a:fontRef>
        </p:style>
      </p:cxnSp>
      <p:sp>
        <p:nvSpPr>
          <p:cNvPr id="3" name="Symbol zastępczy zawartości 2">
            <a:extLst>
              <a:ext uri="{FF2B5EF4-FFF2-40B4-BE49-F238E27FC236}">
                <a16:creationId xmlns:a16="http://schemas.microsoft.com/office/drawing/2014/main" xmlns="" id="{26C1A897-A736-726D-7C5C-1E0F3B2D3C9B}"/>
              </a:ext>
            </a:extLst>
          </p:cNvPr>
          <p:cNvSpPr>
            <a:spLocks noGrp="1"/>
          </p:cNvSpPr>
          <p:nvPr>
            <p:ph idx="1"/>
          </p:nvPr>
        </p:nvSpPr>
        <p:spPr>
          <a:xfrm>
            <a:off x="4979962" y="685799"/>
            <a:ext cx="6288260" cy="4892040"/>
          </a:xfrm>
        </p:spPr>
        <p:txBody>
          <a:bodyPr>
            <a:normAutofit lnSpcReduction="10000"/>
          </a:bodyPr>
          <a:lstStyle/>
          <a:p>
            <a:pPr marL="0" indent="0">
              <a:buNone/>
            </a:pPr>
            <a:r>
              <a:rPr lang="pl-PL" dirty="0">
                <a:solidFill>
                  <a:schemeClr val="tx1"/>
                </a:solidFill>
              </a:rPr>
              <a:t>obiektowy język skryptowy wzorowany na składni Javy, wzbogacony o dodatkowe cechy takie jak:</a:t>
            </a:r>
          </a:p>
          <a:p>
            <a:r>
              <a:rPr lang="pl-PL" dirty="0">
                <a:solidFill>
                  <a:schemeClr val="tx1"/>
                </a:solidFill>
              </a:rPr>
              <a:t>domknięcia (obiekt będący złożeniem funkcji z określonym zestawem danych – ustalonych w momencie tworzenia obiektu, a wykorzystywanych przez tę funkcję przy jej wywołaniu)</a:t>
            </a:r>
          </a:p>
          <a:p>
            <a:r>
              <a:rPr lang="pl-PL" dirty="0">
                <a:solidFill>
                  <a:schemeClr val="tx1"/>
                </a:solidFill>
              </a:rPr>
              <a:t>przeciążanie operatorów</a:t>
            </a:r>
          </a:p>
          <a:p>
            <a:r>
              <a:rPr lang="pl-PL" dirty="0">
                <a:solidFill>
                  <a:schemeClr val="tx1"/>
                </a:solidFill>
              </a:rPr>
              <a:t>ułatwienia w obsłudze kolekcji i wyrażeń regularnych</a:t>
            </a:r>
          </a:p>
          <a:p>
            <a:r>
              <a:rPr lang="pl-PL" dirty="0">
                <a:solidFill>
                  <a:schemeClr val="tx1"/>
                </a:solidFill>
              </a:rPr>
              <a:t>możliwość uruchomienia jako języka dynamicznie interpretowanego bądź skompilowanego do formatu kodu bajtowego.</a:t>
            </a:r>
          </a:p>
        </p:txBody>
      </p:sp>
    </p:spTree>
    <p:extLst>
      <p:ext uri="{BB962C8B-B14F-4D97-AF65-F5344CB8AC3E}">
        <p14:creationId xmlns:p14="http://schemas.microsoft.com/office/powerpoint/2010/main" xmlns="" val="214878600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xmlns="" id="{290FE681-1E05-478A-89DC-5F7AB37CFD7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ytuł 1">
            <a:extLst>
              <a:ext uri="{FF2B5EF4-FFF2-40B4-BE49-F238E27FC236}">
                <a16:creationId xmlns:a16="http://schemas.microsoft.com/office/drawing/2014/main" xmlns="" id="{C38DAC4C-FCAB-74B6-8D72-470D08AFD186}"/>
              </a:ext>
            </a:extLst>
          </p:cNvPr>
          <p:cNvSpPr>
            <a:spLocks noGrp="1"/>
          </p:cNvSpPr>
          <p:nvPr>
            <p:ph type="title"/>
          </p:nvPr>
        </p:nvSpPr>
        <p:spPr>
          <a:xfrm>
            <a:off x="684212" y="685799"/>
            <a:ext cx="3747111" cy="4892040"/>
          </a:xfrm>
        </p:spPr>
        <p:txBody>
          <a:bodyPr>
            <a:normAutofit/>
          </a:bodyPr>
          <a:lstStyle/>
          <a:p>
            <a:pPr algn="r"/>
            <a:r>
              <a:rPr lang="pl-PL" dirty="0"/>
              <a:t>Asembler</a:t>
            </a:r>
          </a:p>
        </p:txBody>
      </p:sp>
      <p:cxnSp>
        <p:nvCxnSpPr>
          <p:cNvPr id="10" name="Straight Connector 9">
            <a:extLst>
              <a:ext uri="{FF2B5EF4-FFF2-40B4-BE49-F238E27FC236}">
                <a16:creationId xmlns:a16="http://schemas.microsoft.com/office/drawing/2014/main" xmlns="" id="{2E2F21DC-5F0E-42CF-B89C-C1E25E175CB8}"/>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4650783" y="1532373"/>
            <a:ext cx="0" cy="3198892"/>
          </a:xfrm>
          <a:prstGeom prst="line">
            <a:avLst/>
          </a:prstGeom>
          <a:ln w="19050">
            <a:solidFill>
              <a:schemeClr val="tx1">
                <a:alpha val="60000"/>
              </a:schemeClr>
            </a:solidFill>
          </a:ln>
        </p:spPr>
        <p:style>
          <a:lnRef idx="1">
            <a:schemeClr val="accent1"/>
          </a:lnRef>
          <a:fillRef idx="0">
            <a:schemeClr val="accent1"/>
          </a:fillRef>
          <a:effectRef idx="0">
            <a:schemeClr val="accent1"/>
          </a:effectRef>
          <a:fontRef idx="minor">
            <a:schemeClr val="tx1"/>
          </a:fontRef>
        </p:style>
      </p:cxnSp>
      <p:sp>
        <p:nvSpPr>
          <p:cNvPr id="3" name="Symbol zastępczy zawartości 2">
            <a:extLst>
              <a:ext uri="{FF2B5EF4-FFF2-40B4-BE49-F238E27FC236}">
                <a16:creationId xmlns:a16="http://schemas.microsoft.com/office/drawing/2014/main" xmlns="" id="{26C1A897-A736-726D-7C5C-1E0F3B2D3C9B}"/>
              </a:ext>
            </a:extLst>
          </p:cNvPr>
          <p:cNvSpPr>
            <a:spLocks noGrp="1"/>
          </p:cNvSpPr>
          <p:nvPr>
            <p:ph idx="1"/>
          </p:nvPr>
        </p:nvSpPr>
        <p:spPr>
          <a:xfrm>
            <a:off x="4979962" y="685799"/>
            <a:ext cx="6288260" cy="4892040"/>
          </a:xfrm>
        </p:spPr>
        <p:txBody>
          <a:bodyPr>
            <a:normAutofit/>
          </a:bodyPr>
          <a:lstStyle/>
          <a:p>
            <a:pPr marL="0" indent="0">
              <a:buNone/>
            </a:pPr>
            <a:r>
              <a:rPr lang="pl-PL" dirty="0">
                <a:solidFill>
                  <a:schemeClr val="tx1"/>
                </a:solidFill>
              </a:rPr>
              <a:t>to rodzina języków programowania niskiego poziomu, których jedno polecenie odpowiada zasadniczo jednemu rozkazowi procesora. Języki te powstały na bazie języków maszynowych danego procesora poprzez zastąpienie kodów operacji ich mnemonikami.</a:t>
            </a:r>
          </a:p>
        </p:txBody>
      </p:sp>
    </p:spTree>
    <p:extLst>
      <p:ext uri="{BB962C8B-B14F-4D97-AF65-F5344CB8AC3E}">
        <p14:creationId xmlns:p14="http://schemas.microsoft.com/office/powerpoint/2010/main" xmlns="" val="192769187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xmlns="" id="{290FE681-1E05-478A-89DC-5F7AB37CFD7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ytuł 1">
            <a:extLst>
              <a:ext uri="{FF2B5EF4-FFF2-40B4-BE49-F238E27FC236}">
                <a16:creationId xmlns:a16="http://schemas.microsoft.com/office/drawing/2014/main" xmlns="" id="{C38DAC4C-FCAB-74B6-8D72-470D08AFD186}"/>
              </a:ext>
            </a:extLst>
          </p:cNvPr>
          <p:cNvSpPr>
            <a:spLocks noGrp="1"/>
          </p:cNvSpPr>
          <p:nvPr>
            <p:ph type="title"/>
          </p:nvPr>
        </p:nvSpPr>
        <p:spPr>
          <a:xfrm>
            <a:off x="684212" y="685799"/>
            <a:ext cx="3747111" cy="4892040"/>
          </a:xfrm>
        </p:spPr>
        <p:txBody>
          <a:bodyPr>
            <a:normAutofit/>
          </a:bodyPr>
          <a:lstStyle/>
          <a:p>
            <a:pPr algn="r"/>
            <a:r>
              <a:rPr lang="pl-PL" dirty="0"/>
              <a:t>SQL</a:t>
            </a:r>
          </a:p>
        </p:txBody>
      </p:sp>
      <p:cxnSp>
        <p:nvCxnSpPr>
          <p:cNvPr id="10" name="Straight Connector 9">
            <a:extLst>
              <a:ext uri="{FF2B5EF4-FFF2-40B4-BE49-F238E27FC236}">
                <a16:creationId xmlns:a16="http://schemas.microsoft.com/office/drawing/2014/main" xmlns="" id="{2E2F21DC-5F0E-42CF-B89C-C1E25E175CB8}"/>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4650783" y="1532373"/>
            <a:ext cx="0" cy="3198892"/>
          </a:xfrm>
          <a:prstGeom prst="line">
            <a:avLst/>
          </a:prstGeom>
          <a:ln w="19050">
            <a:solidFill>
              <a:schemeClr val="tx1">
                <a:alpha val="60000"/>
              </a:schemeClr>
            </a:solidFill>
          </a:ln>
        </p:spPr>
        <p:style>
          <a:lnRef idx="1">
            <a:schemeClr val="accent1"/>
          </a:lnRef>
          <a:fillRef idx="0">
            <a:schemeClr val="accent1"/>
          </a:fillRef>
          <a:effectRef idx="0">
            <a:schemeClr val="accent1"/>
          </a:effectRef>
          <a:fontRef idx="minor">
            <a:schemeClr val="tx1"/>
          </a:fontRef>
        </p:style>
      </p:cxnSp>
      <p:sp>
        <p:nvSpPr>
          <p:cNvPr id="3" name="Symbol zastępczy zawartości 2">
            <a:extLst>
              <a:ext uri="{FF2B5EF4-FFF2-40B4-BE49-F238E27FC236}">
                <a16:creationId xmlns:a16="http://schemas.microsoft.com/office/drawing/2014/main" xmlns="" id="{26C1A897-A736-726D-7C5C-1E0F3B2D3C9B}"/>
              </a:ext>
            </a:extLst>
          </p:cNvPr>
          <p:cNvSpPr>
            <a:spLocks noGrp="1"/>
          </p:cNvSpPr>
          <p:nvPr>
            <p:ph idx="1"/>
          </p:nvPr>
        </p:nvSpPr>
        <p:spPr>
          <a:xfrm>
            <a:off x="4979962" y="685799"/>
            <a:ext cx="6288260" cy="4892040"/>
          </a:xfrm>
        </p:spPr>
        <p:txBody>
          <a:bodyPr>
            <a:normAutofit/>
          </a:bodyPr>
          <a:lstStyle/>
          <a:p>
            <a:pPr marL="0" indent="0">
              <a:buNone/>
            </a:pPr>
            <a:r>
              <a:rPr lang="pl-PL" dirty="0">
                <a:solidFill>
                  <a:schemeClr val="tx1"/>
                </a:solidFill>
              </a:rPr>
              <a:t>strukturalny oraz deklaratywny język zapytań. Jest to język dziedzinowy używany do tworzenia, modyfikowania relacyjnych baz danych oraz do umieszczania i pobierania danych z tych baz.</a:t>
            </a:r>
          </a:p>
          <a:p>
            <a:pPr marL="0" indent="0">
              <a:buNone/>
            </a:pPr>
            <a:r>
              <a:rPr lang="pl-PL" dirty="0">
                <a:solidFill>
                  <a:schemeClr val="tx1"/>
                </a:solidFill>
              </a:rPr>
              <a:t>Decyzję o sposobie przechowywania i pobrania danych pozostawia się systemowi zarządzania bazą danych (DBMS).</a:t>
            </a:r>
          </a:p>
        </p:txBody>
      </p:sp>
    </p:spTree>
    <p:extLst>
      <p:ext uri="{BB962C8B-B14F-4D97-AF65-F5344CB8AC3E}">
        <p14:creationId xmlns:p14="http://schemas.microsoft.com/office/powerpoint/2010/main" xmlns="" val="21144005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cxnSp>
        <p:nvCxnSpPr>
          <p:cNvPr id="23" name="Straight Connector 22">
            <a:extLst>
              <a:ext uri="{FF2B5EF4-FFF2-40B4-BE49-F238E27FC236}">
                <a16:creationId xmlns:a16="http://schemas.microsoft.com/office/drawing/2014/main" xmlns="" id="{FEB90296-CFE0-401D-9CA3-32966EC4F01D}"/>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5" name="Straight Connector 24">
            <a:extLst>
              <a:ext uri="{FF2B5EF4-FFF2-40B4-BE49-F238E27FC236}">
                <a16:creationId xmlns:a16="http://schemas.microsoft.com/office/drawing/2014/main" xmlns="" id="{08C9B4EE-7611-4ED9-B356-7BDD377C39B0}"/>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7" name="Straight Connector 26">
            <a:extLst>
              <a:ext uri="{FF2B5EF4-FFF2-40B4-BE49-F238E27FC236}">
                <a16:creationId xmlns:a16="http://schemas.microsoft.com/office/drawing/2014/main" xmlns="" id="{4A4F266A-F2F7-47CD-8BBC-E3777E982FD2}"/>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9" name="Straight Connector 28">
            <a:extLst>
              <a:ext uri="{FF2B5EF4-FFF2-40B4-BE49-F238E27FC236}">
                <a16:creationId xmlns:a16="http://schemas.microsoft.com/office/drawing/2014/main" xmlns="" id="{20D69C80-8919-4A32-B897-F2A21F940574}"/>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1" name="Straight Connector 30">
            <a:extLst>
              <a:ext uri="{FF2B5EF4-FFF2-40B4-BE49-F238E27FC236}">
                <a16:creationId xmlns:a16="http://schemas.microsoft.com/office/drawing/2014/main" xmlns="" id="{F427B072-CC5B-481B-9719-8CD4C54444BE}"/>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 useBgFill="1">
        <p:nvSpPr>
          <p:cNvPr id="33" name="Rectangle 32">
            <a:extLst>
              <a:ext uri="{FF2B5EF4-FFF2-40B4-BE49-F238E27FC236}">
                <a16:creationId xmlns:a16="http://schemas.microsoft.com/office/drawing/2014/main" xmlns="" id="{313BE87B-D7FD-4BF3-A7BC-511F522528C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xmlns="" id="{035A481B-C639-4892-B0EF-4D8373A9B06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1"/>
            <a:ext cx="4639734" cy="6858000"/>
          </a:xfrm>
          <a:prstGeom prst="rect">
            <a:avLst/>
          </a:prstGeom>
          <a:solidFill>
            <a:schemeClr val="accent1">
              <a:lumMod val="75000"/>
            </a:schemeClr>
          </a:solidFill>
          <a:ln>
            <a:noFill/>
          </a:ln>
          <a:effectLst/>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xmlns="" id="{052BD58B-6284-459E-9FF4-A97F3A56907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2"/>
            <a:ext cx="1438656" cy="6858000"/>
          </a:xfrm>
          <a:prstGeom prst="rect">
            <a:avLst/>
          </a:prstGeom>
          <a:solidFill>
            <a:schemeClr val="accent1">
              <a:lumMod val="50000"/>
            </a:schemeClr>
          </a:solidFill>
          <a:ln>
            <a:noFill/>
          </a:ln>
        </p:spPr>
        <p:style>
          <a:lnRef idx="2">
            <a:schemeClr val="accent1">
              <a:shade val="50000"/>
            </a:schemeClr>
          </a:lnRef>
          <a:fillRef idx="1003">
            <a:schemeClr val="lt1"/>
          </a:fillRef>
          <a:effectRef idx="0">
            <a:schemeClr val="accent1"/>
          </a:effectRef>
          <a:fontRef idx="minor">
            <a:schemeClr val="lt1"/>
          </a:fontRef>
        </p:style>
        <p:txBody>
          <a:bodyPr rtlCol="0" anchor="ctr"/>
          <a:lstStyle/>
          <a:p>
            <a:pPr algn="ctr"/>
            <a:endParaRPr lang="en-US">
              <a:solidFill>
                <a:schemeClr val="accent2"/>
              </a:solidFill>
            </a:endParaRPr>
          </a:p>
        </p:txBody>
      </p:sp>
      <p:grpSp>
        <p:nvGrpSpPr>
          <p:cNvPr id="39" name="Group 38">
            <a:extLst>
              <a:ext uri="{FF2B5EF4-FFF2-40B4-BE49-F238E27FC236}">
                <a16:creationId xmlns:a16="http://schemas.microsoft.com/office/drawing/2014/main" xmlns="" id="{AE589C21-CEDE-4D90-AC85-6E43B68D1316}"/>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xmlns="" val="1"/>
              </p:ext>
            </p:extLst>
          </p:nvPr>
        </p:nvGrpSpPr>
        <p:grpSpPr>
          <a:xfrm>
            <a:off x="9206969" y="3449715"/>
            <a:ext cx="2981858" cy="3208867"/>
            <a:chOff x="9206969" y="2963333"/>
            <a:chExt cx="2981858" cy="3208867"/>
          </a:xfrm>
        </p:grpSpPr>
        <p:cxnSp>
          <p:nvCxnSpPr>
            <p:cNvPr id="40" name="Straight Connector 39">
              <a:extLst>
                <a:ext uri="{FF2B5EF4-FFF2-40B4-BE49-F238E27FC236}">
                  <a16:creationId xmlns:a16="http://schemas.microsoft.com/office/drawing/2014/main" xmlns="" id="{1F4121EC-0ADD-45C0-85F0-D49F67A3ED8B}"/>
                </a:ext>
                <a:ext uri="{C183D7F6-B498-43B3-948B-1728B52AA6E4}">
                  <adec:decorative xmlns:adec="http://schemas.microsoft.com/office/drawing/2017/decorative" xmlns="" val="1"/>
                </a:ext>
              </a:extLst>
            </p:cNvPr>
            <p:cNvCxnSpPr/>
            <p:nvPr>
              <p:extLst>
                <p:ext uri="{386F3935-93C4-4BCD-93E2-E3B085C9AB24}">
                  <p16:designElem xmlns:p16="http://schemas.microsoft.com/office/powerpoint/2015/main" xmlns="" val="1"/>
                </p:ext>
              </p:extLst>
            </p:nvPr>
          </p:nvCxnSpPr>
          <p:spPr>
            <a:xfrm flipH="1">
              <a:off x="11276012" y="2963333"/>
              <a:ext cx="912814" cy="912812"/>
            </a:xfrm>
            <a:prstGeom prst="line">
              <a:avLst/>
            </a:prstGeom>
            <a:ln w="9525">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41" name="Straight Connector 40">
              <a:extLst>
                <a:ext uri="{FF2B5EF4-FFF2-40B4-BE49-F238E27FC236}">
                  <a16:creationId xmlns:a16="http://schemas.microsoft.com/office/drawing/2014/main" xmlns="" id="{422F012F-0680-4AEC-9884-BA712ED2B9E6}"/>
                </a:ext>
                <a:ext uri="{C183D7F6-B498-43B3-948B-1728B52AA6E4}">
                  <adec:decorative xmlns:adec="http://schemas.microsoft.com/office/drawing/2017/decorative" xmlns="" val="1"/>
                </a:ext>
              </a:extLst>
            </p:cNvPr>
            <p:cNvCxnSpPr/>
            <p:nvPr>
              <p:extLst>
                <p:ext uri="{386F3935-93C4-4BCD-93E2-E3B085C9AB24}">
                  <p16:designElem xmlns:p16="http://schemas.microsoft.com/office/powerpoint/2015/main" xmlns="" val="1"/>
                </p:ext>
              </p:extLst>
            </p:nvPr>
          </p:nvCxnSpPr>
          <p:spPr>
            <a:xfrm flipH="1">
              <a:off x="9206969" y="3190344"/>
              <a:ext cx="2981857" cy="2981856"/>
            </a:xfrm>
            <a:prstGeom prst="line">
              <a:avLst/>
            </a:prstGeom>
            <a:ln w="9525">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42" name="Straight Connector 41">
              <a:extLst>
                <a:ext uri="{FF2B5EF4-FFF2-40B4-BE49-F238E27FC236}">
                  <a16:creationId xmlns:a16="http://schemas.microsoft.com/office/drawing/2014/main" xmlns="" id="{FA5CEDFE-9EC8-436B-AE10-F85A847783A2}"/>
                </a:ext>
                <a:ext uri="{C183D7F6-B498-43B3-948B-1728B52AA6E4}">
                  <adec:decorative xmlns:adec="http://schemas.microsoft.com/office/drawing/2017/decorative" xmlns="" val="1"/>
                </a:ext>
              </a:extLst>
            </p:cNvPr>
            <p:cNvCxnSpPr/>
            <p:nvPr>
              <p:extLst>
                <p:ext uri="{386F3935-93C4-4BCD-93E2-E3B085C9AB24}">
                  <p16:designElem xmlns:p16="http://schemas.microsoft.com/office/powerpoint/2015/main" xmlns="" val="1"/>
                </p:ext>
              </p:extLst>
            </p:nvPr>
          </p:nvCxnSpPr>
          <p:spPr>
            <a:xfrm flipH="1">
              <a:off x="10292292" y="3285067"/>
              <a:ext cx="1896534" cy="1896533"/>
            </a:xfrm>
            <a:prstGeom prst="line">
              <a:avLst/>
            </a:prstGeom>
            <a:ln w="9525">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43" name="Straight Connector 42">
              <a:extLst>
                <a:ext uri="{FF2B5EF4-FFF2-40B4-BE49-F238E27FC236}">
                  <a16:creationId xmlns:a16="http://schemas.microsoft.com/office/drawing/2014/main" xmlns="" id="{29C70031-55D8-483B-8452-A6B809D0AC84}"/>
                </a:ext>
                <a:ext uri="{C183D7F6-B498-43B3-948B-1728B52AA6E4}">
                  <adec:decorative xmlns:adec="http://schemas.microsoft.com/office/drawing/2017/decorative" xmlns="" val="1"/>
                </a:ext>
              </a:extLst>
            </p:cNvPr>
            <p:cNvCxnSpPr/>
            <p:nvPr>
              <p:extLst>
                <p:ext uri="{386F3935-93C4-4BCD-93E2-E3B085C9AB24}">
                  <p16:designElem xmlns:p16="http://schemas.microsoft.com/office/powerpoint/2015/main" xmlns="" val="1"/>
                </p:ext>
              </p:extLst>
            </p:nvPr>
          </p:nvCxnSpPr>
          <p:spPr>
            <a:xfrm flipH="1">
              <a:off x="10443103" y="3131080"/>
              <a:ext cx="1745722" cy="1745720"/>
            </a:xfrm>
            <a:prstGeom prst="line">
              <a:avLst/>
            </a:prstGeom>
            <a:ln w="28575">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44" name="Straight Connector 43">
              <a:extLst>
                <a:ext uri="{FF2B5EF4-FFF2-40B4-BE49-F238E27FC236}">
                  <a16:creationId xmlns:a16="http://schemas.microsoft.com/office/drawing/2014/main" xmlns="" id="{E24F1E16-B0BE-4400-9A10-95BB1D52CCD2}"/>
                </a:ext>
                <a:ext uri="{C183D7F6-B498-43B3-948B-1728B52AA6E4}">
                  <adec:decorative xmlns:adec="http://schemas.microsoft.com/office/drawing/2017/decorative" xmlns="" val="1"/>
                </a:ext>
              </a:extLst>
            </p:cNvPr>
            <p:cNvCxnSpPr/>
            <p:nvPr>
              <p:extLst>
                <p:ext uri="{386F3935-93C4-4BCD-93E2-E3B085C9AB24}">
                  <p16:designElem xmlns:p16="http://schemas.microsoft.com/office/powerpoint/2015/main" xmlns="" val="1"/>
                </p:ext>
              </p:extLst>
            </p:nvPr>
          </p:nvCxnSpPr>
          <p:spPr>
            <a:xfrm flipH="1">
              <a:off x="10918826" y="3683001"/>
              <a:ext cx="1270001" cy="1269999"/>
            </a:xfrm>
            <a:prstGeom prst="line">
              <a:avLst/>
            </a:prstGeom>
            <a:ln w="28575">
              <a:solidFill>
                <a:srgbClr val="FFFFFF"/>
              </a:solidFill>
            </a:ln>
          </p:spPr>
          <p:style>
            <a:lnRef idx="2">
              <a:schemeClr val="accent1"/>
            </a:lnRef>
            <a:fillRef idx="0">
              <a:schemeClr val="accent1"/>
            </a:fillRef>
            <a:effectRef idx="1">
              <a:schemeClr val="accent1"/>
            </a:effectRef>
            <a:fontRef idx="minor">
              <a:schemeClr val="tx1"/>
            </a:fontRef>
          </p:style>
        </p:cxnSp>
      </p:grpSp>
      <p:sp>
        <p:nvSpPr>
          <p:cNvPr id="2" name="Tytuł 1">
            <a:extLst>
              <a:ext uri="{FF2B5EF4-FFF2-40B4-BE49-F238E27FC236}">
                <a16:creationId xmlns:a16="http://schemas.microsoft.com/office/drawing/2014/main" xmlns="" id="{C38DAC4C-FCAB-74B6-8D72-470D08AFD186}"/>
              </a:ext>
            </a:extLst>
          </p:cNvPr>
          <p:cNvSpPr>
            <a:spLocks noGrp="1"/>
          </p:cNvSpPr>
          <p:nvPr>
            <p:ph type="title"/>
          </p:nvPr>
        </p:nvSpPr>
        <p:spPr>
          <a:xfrm>
            <a:off x="5116738" y="685798"/>
            <a:ext cx="6159273" cy="4495801"/>
          </a:xfrm>
        </p:spPr>
        <p:txBody>
          <a:bodyPr vert="horz" lIns="91440" tIns="45720" rIns="91440" bIns="45720" rtlCol="0" anchor="ctr">
            <a:normAutofit/>
          </a:bodyPr>
          <a:lstStyle/>
          <a:p>
            <a:r>
              <a:rPr lang="en-US" sz="4600" dirty="0" err="1">
                <a:solidFill>
                  <a:srgbClr val="FFFFFF"/>
                </a:solidFill>
              </a:rPr>
              <a:t>Elementy</a:t>
            </a:r>
            <a:r>
              <a:rPr lang="en-US" sz="4600" dirty="0">
                <a:solidFill>
                  <a:srgbClr val="FFFFFF"/>
                </a:solidFill>
              </a:rPr>
              <a:t> </a:t>
            </a:r>
            <a:r>
              <a:rPr lang="en-US" sz="4600" dirty="0" err="1">
                <a:solidFill>
                  <a:srgbClr val="FFFFFF"/>
                </a:solidFill>
              </a:rPr>
              <a:t>Języka</a:t>
            </a:r>
            <a:r>
              <a:rPr lang="en-US" sz="4600" dirty="0">
                <a:solidFill>
                  <a:srgbClr val="FFFFFF"/>
                </a:solidFill>
              </a:rPr>
              <a:t> </a:t>
            </a:r>
            <a:r>
              <a:rPr lang="en-US" sz="4600" dirty="0" err="1">
                <a:solidFill>
                  <a:srgbClr val="FFFFFF"/>
                </a:solidFill>
              </a:rPr>
              <a:t>Programowania</a:t>
            </a:r>
            <a:endParaRPr lang="en-US" sz="4600" dirty="0">
              <a:solidFill>
                <a:srgbClr val="FFFFFF"/>
              </a:solidFill>
            </a:endParaRPr>
          </a:p>
        </p:txBody>
      </p:sp>
    </p:spTree>
    <p:extLst>
      <p:ext uri="{BB962C8B-B14F-4D97-AF65-F5344CB8AC3E}">
        <p14:creationId xmlns:p14="http://schemas.microsoft.com/office/powerpoint/2010/main" xmlns="" val="24421581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0.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xmlns="" id="{290FE681-1E05-478A-89DC-5F7AB37CFD7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ytuł 1">
            <a:extLst>
              <a:ext uri="{FF2B5EF4-FFF2-40B4-BE49-F238E27FC236}">
                <a16:creationId xmlns:a16="http://schemas.microsoft.com/office/drawing/2014/main" xmlns="" id="{C38DAC4C-FCAB-74B6-8D72-470D08AFD186}"/>
              </a:ext>
            </a:extLst>
          </p:cNvPr>
          <p:cNvSpPr>
            <a:spLocks noGrp="1"/>
          </p:cNvSpPr>
          <p:nvPr>
            <p:ph type="title"/>
          </p:nvPr>
        </p:nvSpPr>
        <p:spPr>
          <a:xfrm>
            <a:off x="684212" y="685799"/>
            <a:ext cx="3747111" cy="4892040"/>
          </a:xfrm>
        </p:spPr>
        <p:txBody>
          <a:bodyPr>
            <a:normAutofit/>
          </a:bodyPr>
          <a:lstStyle/>
          <a:p>
            <a:pPr algn="r"/>
            <a:r>
              <a:rPr lang="pl-PL" dirty="0"/>
              <a:t>SWIFT</a:t>
            </a:r>
          </a:p>
        </p:txBody>
      </p:sp>
      <p:cxnSp>
        <p:nvCxnSpPr>
          <p:cNvPr id="10" name="Straight Connector 9">
            <a:extLst>
              <a:ext uri="{FF2B5EF4-FFF2-40B4-BE49-F238E27FC236}">
                <a16:creationId xmlns:a16="http://schemas.microsoft.com/office/drawing/2014/main" xmlns="" id="{2E2F21DC-5F0E-42CF-B89C-C1E25E175CB8}"/>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4650783" y="1532373"/>
            <a:ext cx="0" cy="3198892"/>
          </a:xfrm>
          <a:prstGeom prst="line">
            <a:avLst/>
          </a:prstGeom>
          <a:ln w="19050">
            <a:solidFill>
              <a:schemeClr val="tx1">
                <a:alpha val="60000"/>
              </a:schemeClr>
            </a:solidFill>
          </a:ln>
        </p:spPr>
        <p:style>
          <a:lnRef idx="1">
            <a:schemeClr val="accent1"/>
          </a:lnRef>
          <a:fillRef idx="0">
            <a:schemeClr val="accent1"/>
          </a:fillRef>
          <a:effectRef idx="0">
            <a:schemeClr val="accent1"/>
          </a:effectRef>
          <a:fontRef idx="minor">
            <a:schemeClr val="tx1"/>
          </a:fontRef>
        </p:style>
      </p:cxnSp>
      <p:sp>
        <p:nvSpPr>
          <p:cNvPr id="3" name="Symbol zastępczy zawartości 2">
            <a:extLst>
              <a:ext uri="{FF2B5EF4-FFF2-40B4-BE49-F238E27FC236}">
                <a16:creationId xmlns:a16="http://schemas.microsoft.com/office/drawing/2014/main" xmlns="" id="{26C1A897-A736-726D-7C5C-1E0F3B2D3C9B}"/>
              </a:ext>
            </a:extLst>
          </p:cNvPr>
          <p:cNvSpPr>
            <a:spLocks noGrp="1"/>
          </p:cNvSpPr>
          <p:nvPr>
            <p:ph idx="1"/>
          </p:nvPr>
        </p:nvSpPr>
        <p:spPr>
          <a:xfrm>
            <a:off x="4979962" y="685799"/>
            <a:ext cx="6288260" cy="4892040"/>
          </a:xfrm>
        </p:spPr>
        <p:txBody>
          <a:bodyPr>
            <a:normAutofit/>
          </a:bodyPr>
          <a:lstStyle/>
          <a:p>
            <a:pPr marL="0" indent="0">
              <a:buNone/>
            </a:pPr>
            <a:r>
              <a:rPr lang="pl-PL" dirty="0">
                <a:solidFill>
                  <a:schemeClr val="tx1"/>
                </a:solidFill>
              </a:rPr>
              <a:t>język programowania stosowany na urządzeniach z systemami </a:t>
            </a:r>
            <a:r>
              <a:rPr lang="pl-PL" dirty="0" err="1">
                <a:solidFill>
                  <a:schemeClr val="tx1"/>
                </a:solidFill>
              </a:rPr>
              <a:t>macOS</a:t>
            </a:r>
            <a:r>
              <a:rPr lang="pl-PL" dirty="0">
                <a:solidFill>
                  <a:schemeClr val="tx1"/>
                </a:solidFill>
              </a:rPr>
              <a:t>, iOS, </a:t>
            </a:r>
            <a:r>
              <a:rPr lang="pl-PL" dirty="0" err="1">
                <a:solidFill>
                  <a:schemeClr val="tx1"/>
                </a:solidFill>
              </a:rPr>
              <a:t>iPadOS</a:t>
            </a:r>
            <a:r>
              <a:rPr lang="pl-PL" dirty="0">
                <a:solidFill>
                  <a:schemeClr val="tx1"/>
                </a:solidFill>
              </a:rPr>
              <a:t>, </a:t>
            </a:r>
            <a:r>
              <a:rPr lang="pl-PL" dirty="0" err="1">
                <a:solidFill>
                  <a:schemeClr val="tx1"/>
                </a:solidFill>
              </a:rPr>
              <a:t>watchOS</a:t>
            </a:r>
            <a:r>
              <a:rPr lang="pl-PL" dirty="0">
                <a:solidFill>
                  <a:schemeClr val="tx1"/>
                </a:solidFill>
              </a:rPr>
              <a:t>, </a:t>
            </a:r>
            <a:r>
              <a:rPr lang="pl-PL" dirty="0" err="1">
                <a:solidFill>
                  <a:schemeClr val="tx1"/>
                </a:solidFill>
              </a:rPr>
              <a:t>tvOS</a:t>
            </a:r>
            <a:r>
              <a:rPr lang="pl-PL" dirty="0">
                <a:solidFill>
                  <a:schemeClr val="tx1"/>
                </a:solidFill>
              </a:rPr>
              <a:t>, Linux oraz Windows (wersja 5.3), stworzony przez Apple Inc. Zaprezentowany po raz pierwszy podczas </a:t>
            </a:r>
            <a:r>
              <a:rPr lang="pl-PL" dirty="0" err="1">
                <a:solidFill>
                  <a:schemeClr val="tx1"/>
                </a:solidFill>
              </a:rPr>
              <a:t>Worldwide</a:t>
            </a:r>
            <a:r>
              <a:rPr lang="pl-PL" dirty="0">
                <a:solidFill>
                  <a:schemeClr val="tx1"/>
                </a:solidFill>
              </a:rPr>
              <a:t> Developers Conference 2 czerwca 2014. Język jest następcą </a:t>
            </a:r>
            <a:r>
              <a:rPr lang="pl-PL" dirty="0" err="1">
                <a:solidFill>
                  <a:schemeClr val="tx1"/>
                </a:solidFill>
              </a:rPr>
              <a:t>Objective</a:t>
            </a:r>
            <a:r>
              <a:rPr lang="pl-PL" dirty="0">
                <a:solidFill>
                  <a:schemeClr val="tx1"/>
                </a:solidFill>
              </a:rPr>
              <a:t>-C. Swift zaprojektowany został do współpracy z </a:t>
            </a:r>
            <a:r>
              <a:rPr lang="pl-PL" dirty="0" err="1">
                <a:solidFill>
                  <a:schemeClr val="tx1"/>
                </a:solidFill>
              </a:rPr>
              <a:t>frameworkami</a:t>
            </a:r>
            <a:r>
              <a:rPr lang="pl-PL" dirty="0">
                <a:solidFill>
                  <a:schemeClr val="tx1"/>
                </a:solidFill>
              </a:rPr>
              <a:t> </a:t>
            </a:r>
            <a:r>
              <a:rPr lang="pl-PL" dirty="0" err="1">
                <a:solidFill>
                  <a:schemeClr val="tx1"/>
                </a:solidFill>
              </a:rPr>
              <a:t>Cocoa</a:t>
            </a:r>
            <a:r>
              <a:rPr lang="pl-PL" dirty="0">
                <a:solidFill>
                  <a:schemeClr val="tx1"/>
                </a:solidFill>
              </a:rPr>
              <a:t>, </a:t>
            </a:r>
            <a:r>
              <a:rPr lang="pl-PL" dirty="0" err="1">
                <a:solidFill>
                  <a:schemeClr val="tx1"/>
                </a:solidFill>
              </a:rPr>
              <a:t>Cocoa</a:t>
            </a:r>
            <a:r>
              <a:rPr lang="pl-PL" dirty="0">
                <a:solidFill>
                  <a:schemeClr val="tx1"/>
                </a:solidFill>
              </a:rPr>
              <a:t> </a:t>
            </a:r>
            <a:r>
              <a:rPr lang="pl-PL" dirty="0" err="1">
                <a:solidFill>
                  <a:schemeClr val="tx1"/>
                </a:solidFill>
              </a:rPr>
              <a:t>Touch</a:t>
            </a:r>
            <a:r>
              <a:rPr lang="pl-PL" dirty="0">
                <a:solidFill>
                  <a:schemeClr val="tx1"/>
                </a:solidFill>
              </a:rPr>
              <a:t> oraz rozległą bazą kodu napisanego w </a:t>
            </a:r>
            <a:r>
              <a:rPr lang="pl-PL" dirty="0" err="1">
                <a:solidFill>
                  <a:schemeClr val="tx1"/>
                </a:solidFill>
              </a:rPr>
              <a:t>Objective</a:t>
            </a:r>
            <a:r>
              <a:rPr lang="pl-PL" dirty="0">
                <a:solidFill>
                  <a:schemeClr val="tx1"/>
                </a:solidFill>
              </a:rPr>
              <a:t>-C na potrzeby produktów Apple.</a:t>
            </a:r>
          </a:p>
        </p:txBody>
      </p:sp>
    </p:spTree>
    <p:extLst>
      <p:ext uri="{BB962C8B-B14F-4D97-AF65-F5344CB8AC3E}">
        <p14:creationId xmlns:p14="http://schemas.microsoft.com/office/powerpoint/2010/main" xmlns="" val="119385503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xmlns="" id="{290FE681-1E05-478A-89DC-5F7AB37CFD7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ytuł 1">
            <a:extLst>
              <a:ext uri="{FF2B5EF4-FFF2-40B4-BE49-F238E27FC236}">
                <a16:creationId xmlns:a16="http://schemas.microsoft.com/office/drawing/2014/main" xmlns="" id="{C38DAC4C-FCAB-74B6-8D72-470D08AFD186}"/>
              </a:ext>
            </a:extLst>
          </p:cNvPr>
          <p:cNvSpPr>
            <a:spLocks noGrp="1"/>
          </p:cNvSpPr>
          <p:nvPr>
            <p:ph type="title"/>
          </p:nvPr>
        </p:nvSpPr>
        <p:spPr>
          <a:xfrm>
            <a:off x="684212" y="685799"/>
            <a:ext cx="3747111" cy="4892040"/>
          </a:xfrm>
        </p:spPr>
        <p:txBody>
          <a:bodyPr>
            <a:normAutofit/>
          </a:bodyPr>
          <a:lstStyle/>
          <a:p>
            <a:pPr algn="r"/>
            <a:r>
              <a:rPr lang="pl-PL" dirty="0"/>
              <a:t>Go</a:t>
            </a:r>
          </a:p>
        </p:txBody>
      </p:sp>
      <p:cxnSp>
        <p:nvCxnSpPr>
          <p:cNvPr id="10" name="Straight Connector 9">
            <a:extLst>
              <a:ext uri="{FF2B5EF4-FFF2-40B4-BE49-F238E27FC236}">
                <a16:creationId xmlns:a16="http://schemas.microsoft.com/office/drawing/2014/main" xmlns="" id="{2E2F21DC-5F0E-42CF-B89C-C1E25E175CB8}"/>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4650783" y="1532373"/>
            <a:ext cx="0" cy="3198892"/>
          </a:xfrm>
          <a:prstGeom prst="line">
            <a:avLst/>
          </a:prstGeom>
          <a:ln w="19050">
            <a:solidFill>
              <a:schemeClr val="tx1">
                <a:alpha val="60000"/>
              </a:schemeClr>
            </a:solidFill>
          </a:ln>
        </p:spPr>
        <p:style>
          <a:lnRef idx="1">
            <a:schemeClr val="accent1"/>
          </a:lnRef>
          <a:fillRef idx="0">
            <a:schemeClr val="accent1"/>
          </a:fillRef>
          <a:effectRef idx="0">
            <a:schemeClr val="accent1"/>
          </a:effectRef>
          <a:fontRef idx="minor">
            <a:schemeClr val="tx1"/>
          </a:fontRef>
        </p:style>
      </p:cxnSp>
      <p:sp>
        <p:nvSpPr>
          <p:cNvPr id="3" name="Symbol zastępczy zawartości 2">
            <a:extLst>
              <a:ext uri="{FF2B5EF4-FFF2-40B4-BE49-F238E27FC236}">
                <a16:creationId xmlns:a16="http://schemas.microsoft.com/office/drawing/2014/main" xmlns="" id="{26C1A897-A736-726D-7C5C-1E0F3B2D3C9B}"/>
              </a:ext>
            </a:extLst>
          </p:cNvPr>
          <p:cNvSpPr>
            <a:spLocks noGrp="1"/>
          </p:cNvSpPr>
          <p:nvPr>
            <p:ph idx="1"/>
          </p:nvPr>
        </p:nvSpPr>
        <p:spPr>
          <a:xfrm>
            <a:off x="4979962" y="685799"/>
            <a:ext cx="6288260" cy="4892040"/>
          </a:xfrm>
        </p:spPr>
        <p:txBody>
          <a:bodyPr>
            <a:normAutofit/>
          </a:bodyPr>
          <a:lstStyle/>
          <a:p>
            <a:pPr marL="0" indent="0">
              <a:buNone/>
            </a:pPr>
            <a:r>
              <a:rPr lang="pl-PL" dirty="0" err="1">
                <a:solidFill>
                  <a:schemeClr val="tx1"/>
                </a:solidFill>
              </a:rPr>
              <a:t>wieloparadygmatowy</a:t>
            </a:r>
            <a:r>
              <a:rPr lang="pl-PL" dirty="0">
                <a:solidFill>
                  <a:schemeClr val="tx1"/>
                </a:solidFill>
              </a:rPr>
              <a:t> język programowania opracowany przez pracowników firmy Google: Roberta </a:t>
            </a:r>
            <a:r>
              <a:rPr lang="pl-PL" dirty="0" err="1">
                <a:solidFill>
                  <a:schemeClr val="tx1"/>
                </a:solidFill>
              </a:rPr>
              <a:t>Griesemera</a:t>
            </a:r>
            <a:r>
              <a:rPr lang="pl-PL" dirty="0">
                <a:solidFill>
                  <a:schemeClr val="tx1"/>
                </a:solidFill>
              </a:rPr>
              <a:t>, Roba </a:t>
            </a:r>
            <a:r>
              <a:rPr lang="pl-PL" dirty="0" err="1">
                <a:solidFill>
                  <a:schemeClr val="tx1"/>
                </a:solidFill>
              </a:rPr>
              <a:t>Pike'a</a:t>
            </a:r>
            <a:r>
              <a:rPr lang="pl-PL" dirty="0">
                <a:solidFill>
                  <a:schemeClr val="tx1"/>
                </a:solidFill>
              </a:rPr>
              <a:t> oraz </a:t>
            </a:r>
            <a:r>
              <a:rPr lang="pl-PL" dirty="0" err="1">
                <a:solidFill>
                  <a:schemeClr val="tx1"/>
                </a:solidFill>
              </a:rPr>
              <a:t>Kena</a:t>
            </a:r>
            <a:r>
              <a:rPr lang="pl-PL" dirty="0">
                <a:solidFill>
                  <a:schemeClr val="tx1"/>
                </a:solidFill>
              </a:rPr>
              <a:t> Thompsona. Łączy w sobie łatwość pisania aplikacji charakterystyczną dla języków dynamicznych (np. </a:t>
            </a:r>
            <a:r>
              <a:rPr lang="pl-PL" dirty="0" err="1">
                <a:solidFill>
                  <a:schemeClr val="tx1"/>
                </a:solidFill>
              </a:rPr>
              <a:t>Python</a:t>
            </a:r>
            <a:r>
              <a:rPr lang="pl-PL" dirty="0">
                <a:solidFill>
                  <a:schemeClr val="tx1"/>
                </a:solidFill>
              </a:rPr>
              <a:t>, Lisp), jak również wydajność języków kompilowanych (np. C, C++).</a:t>
            </a:r>
          </a:p>
        </p:txBody>
      </p:sp>
    </p:spTree>
    <p:extLst>
      <p:ext uri="{BB962C8B-B14F-4D97-AF65-F5344CB8AC3E}">
        <p14:creationId xmlns:p14="http://schemas.microsoft.com/office/powerpoint/2010/main" xmlns="" val="114095384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xmlns="" id="{290FE681-1E05-478A-89DC-5F7AB37CFD7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ytuł 1">
            <a:extLst>
              <a:ext uri="{FF2B5EF4-FFF2-40B4-BE49-F238E27FC236}">
                <a16:creationId xmlns:a16="http://schemas.microsoft.com/office/drawing/2014/main" xmlns="" id="{C38DAC4C-FCAB-74B6-8D72-470D08AFD186}"/>
              </a:ext>
            </a:extLst>
          </p:cNvPr>
          <p:cNvSpPr>
            <a:spLocks noGrp="1"/>
          </p:cNvSpPr>
          <p:nvPr>
            <p:ph type="title"/>
          </p:nvPr>
        </p:nvSpPr>
        <p:spPr>
          <a:xfrm>
            <a:off x="684212" y="685799"/>
            <a:ext cx="3747111" cy="4892040"/>
          </a:xfrm>
        </p:spPr>
        <p:txBody>
          <a:bodyPr>
            <a:normAutofit/>
          </a:bodyPr>
          <a:lstStyle/>
          <a:p>
            <a:pPr algn="r"/>
            <a:r>
              <a:rPr lang="pl-PL" dirty="0" err="1"/>
              <a:t>Ruby</a:t>
            </a:r>
            <a:endParaRPr lang="pl-PL" dirty="0"/>
          </a:p>
        </p:txBody>
      </p:sp>
      <p:cxnSp>
        <p:nvCxnSpPr>
          <p:cNvPr id="10" name="Straight Connector 9">
            <a:extLst>
              <a:ext uri="{FF2B5EF4-FFF2-40B4-BE49-F238E27FC236}">
                <a16:creationId xmlns:a16="http://schemas.microsoft.com/office/drawing/2014/main" xmlns="" id="{2E2F21DC-5F0E-42CF-B89C-C1E25E175CB8}"/>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4650783" y="1532373"/>
            <a:ext cx="0" cy="3198892"/>
          </a:xfrm>
          <a:prstGeom prst="line">
            <a:avLst/>
          </a:prstGeom>
          <a:ln w="19050">
            <a:solidFill>
              <a:schemeClr val="tx1">
                <a:alpha val="60000"/>
              </a:schemeClr>
            </a:solidFill>
          </a:ln>
        </p:spPr>
        <p:style>
          <a:lnRef idx="1">
            <a:schemeClr val="accent1"/>
          </a:lnRef>
          <a:fillRef idx="0">
            <a:schemeClr val="accent1"/>
          </a:fillRef>
          <a:effectRef idx="0">
            <a:schemeClr val="accent1"/>
          </a:effectRef>
          <a:fontRef idx="minor">
            <a:schemeClr val="tx1"/>
          </a:fontRef>
        </p:style>
      </p:cxnSp>
      <p:sp>
        <p:nvSpPr>
          <p:cNvPr id="3" name="Symbol zastępczy zawartości 2">
            <a:extLst>
              <a:ext uri="{FF2B5EF4-FFF2-40B4-BE49-F238E27FC236}">
                <a16:creationId xmlns:a16="http://schemas.microsoft.com/office/drawing/2014/main" xmlns="" id="{26C1A897-A736-726D-7C5C-1E0F3B2D3C9B}"/>
              </a:ext>
            </a:extLst>
          </p:cNvPr>
          <p:cNvSpPr>
            <a:spLocks noGrp="1"/>
          </p:cNvSpPr>
          <p:nvPr>
            <p:ph idx="1"/>
          </p:nvPr>
        </p:nvSpPr>
        <p:spPr>
          <a:xfrm>
            <a:off x="4979962" y="685799"/>
            <a:ext cx="6288260" cy="4892040"/>
          </a:xfrm>
        </p:spPr>
        <p:txBody>
          <a:bodyPr>
            <a:normAutofit/>
          </a:bodyPr>
          <a:lstStyle/>
          <a:p>
            <a:pPr marL="0" indent="0">
              <a:buNone/>
            </a:pPr>
            <a:r>
              <a:rPr lang="pl-PL" dirty="0">
                <a:solidFill>
                  <a:schemeClr val="tx1"/>
                </a:solidFill>
              </a:rPr>
              <a:t>interpretowany, w pełni obiektowy i dynamicznie typowany język programowania stworzony w 1995 roku przez </a:t>
            </a:r>
            <a:r>
              <a:rPr lang="pl-PL" dirty="0" err="1">
                <a:solidFill>
                  <a:schemeClr val="tx1"/>
                </a:solidFill>
              </a:rPr>
              <a:t>Yukihiro</a:t>
            </a:r>
            <a:r>
              <a:rPr lang="pl-PL" dirty="0">
                <a:solidFill>
                  <a:schemeClr val="tx1"/>
                </a:solidFill>
              </a:rPr>
              <a:t> Matsumoto (pseudonim </a:t>
            </a:r>
            <a:r>
              <a:rPr lang="pl-PL" dirty="0" err="1">
                <a:solidFill>
                  <a:schemeClr val="tx1"/>
                </a:solidFill>
              </a:rPr>
              <a:t>Matz</a:t>
            </a:r>
            <a:r>
              <a:rPr lang="pl-PL" dirty="0">
                <a:solidFill>
                  <a:schemeClr val="tx1"/>
                </a:solidFill>
              </a:rPr>
              <a:t>). W języku angielskim </a:t>
            </a:r>
            <a:r>
              <a:rPr lang="pl-PL" dirty="0" err="1">
                <a:solidFill>
                  <a:schemeClr val="tx1"/>
                </a:solidFill>
              </a:rPr>
              <a:t>ruby</a:t>
            </a:r>
            <a:r>
              <a:rPr lang="pl-PL" dirty="0">
                <a:solidFill>
                  <a:schemeClr val="tx1"/>
                </a:solidFill>
              </a:rPr>
              <a:t> oznacza rubin.</a:t>
            </a:r>
          </a:p>
          <a:p>
            <a:pPr marL="0" indent="0">
              <a:buNone/>
            </a:pPr>
            <a:r>
              <a:rPr lang="pl-PL" dirty="0" err="1">
                <a:solidFill>
                  <a:schemeClr val="tx1"/>
                </a:solidFill>
              </a:rPr>
              <a:t>Ruby</a:t>
            </a:r>
            <a:r>
              <a:rPr lang="pl-PL" dirty="0">
                <a:solidFill>
                  <a:schemeClr val="tx1"/>
                </a:solidFill>
              </a:rPr>
              <a:t> bazuje na wielu językach, takich jak CLU, Eiffel, Lisp, Perl, </a:t>
            </a:r>
            <a:r>
              <a:rPr lang="pl-PL" dirty="0" err="1">
                <a:solidFill>
                  <a:schemeClr val="tx1"/>
                </a:solidFill>
              </a:rPr>
              <a:t>Python</a:t>
            </a:r>
            <a:r>
              <a:rPr lang="pl-PL" dirty="0">
                <a:solidFill>
                  <a:schemeClr val="tx1"/>
                </a:solidFill>
              </a:rPr>
              <a:t> czy </a:t>
            </a:r>
            <a:r>
              <a:rPr lang="pl-PL" dirty="0" err="1">
                <a:solidFill>
                  <a:schemeClr val="tx1"/>
                </a:solidFill>
              </a:rPr>
              <a:t>Smalltalk</a:t>
            </a:r>
            <a:r>
              <a:rPr lang="pl-PL" dirty="0">
                <a:solidFill>
                  <a:schemeClr val="tx1"/>
                </a:solidFill>
              </a:rPr>
              <a:t>. Składnia jest zorientowana liniowo i oparta na składni CLU oraz, w mniejszym stopniu, Perla.</a:t>
            </a:r>
          </a:p>
        </p:txBody>
      </p:sp>
    </p:spTree>
    <p:extLst>
      <p:ext uri="{BB962C8B-B14F-4D97-AF65-F5344CB8AC3E}">
        <p14:creationId xmlns:p14="http://schemas.microsoft.com/office/powerpoint/2010/main" xmlns="" val="120392364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xmlns="" id="{290FE681-1E05-478A-89DC-5F7AB37CFD7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ytuł 1">
            <a:extLst>
              <a:ext uri="{FF2B5EF4-FFF2-40B4-BE49-F238E27FC236}">
                <a16:creationId xmlns:a16="http://schemas.microsoft.com/office/drawing/2014/main" xmlns="" id="{C38DAC4C-FCAB-74B6-8D72-470D08AFD186}"/>
              </a:ext>
            </a:extLst>
          </p:cNvPr>
          <p:cNvSpPr>
            <a:spLocks noGrp="1"/>
          </p:cNvSpPr>
          <p:nvPr>
            <p:ph type="title"/>
          </p:nvPr>
        </p:nvSpPr>
        <p:spPr>
          <a:xfrm>
            <a:off x="684212" y="685799"/>
            <a:ext cx="3747111" cy="4892040"/>
          </a:xfrm>
        </p:spPr>
        <p:txBody>
          <a:bodyPr>
            <a:normAutofit/>
          </a:bodyPr>
          <a:lstStyle/>
          <a:p>
            <a:pPr algn="r"/>
            <a:r>
              <a:rPr lang="pl-PL" dirty="0"/>
              <a:t>MATLAB</a:t>
            </a:r>
          </a:p>
        </p:txBody>
      </p:sp>
      <p:cxnSp>
        <p:nvCxnSpPr>
          <p:cNvPr id="10" name="Straight Connector 9">
            <a:extLst>
              <a:ext uri="{FF2B5EF4-FFF2-40B4-BE49-F238E27FC236}">
                <a16:creationId xmlns:a16="http://schemas.microsoft.com/office/drawing/2014/main" xmlns="" id="{2E2F21DC-5F0E-42CF-B89C-C1E25E175CB8}"/>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4650783" y="1532373"/>
            <a:ext cx="0" cy="3198892"/>
          </a:xfrm>
          <a:prstGeom prst="line">
            <a:avLst/>
          </a:prstGeom>
          <a:ln w="19050">
            <a:solidFill>
              <a:schemeClr val="tx1">
                <a:alpha val="60000"/>
              </a:schemeClr>
            </a:solidFill>
          </a:ln>
        </p:spPr>
        <p:style>
          <a:lnRef idx="1">
            <a:schemeClr val="accent1"/>
          </a:lnRef>
          <a:fillRef idx="0">
            <a:schemeClr val="accent1"/>
          </a:fillRef>
          <a:effectRef idx="0">
            <a:schemeClr val="accent1"/>
          </a:effectRef>
          <a:fontRef idx="minor">
            <a:schemeClr val="tx1"/>
          </a:fontRef>
        </p:style>
      </p:cxnSp>
      <p:sp>
        <p:nvSpPr>
          <p:cNvPr id="3" name="Symbol zastępczy zawartości 2">
            <a:extLst>
              <a:ext uri="{FF2B5EF4-FFF2-40B4-BE49-F238E27FC236}">
                <a16:creationId xmlns:a16="http://schemas.microsoft.com/office/drawing/2014/main" xmlns="" id="{26C1A897-A736-726D-7C5C-1E0F3B2D3C9B}"/>
              </a:ext>
            </a:extLst>
          </p:cNvPr>
          <p:cNvSpPr>
            <a:spLocks noGrp="1"/>
          </p:cNvSpPr>
          <p:nvPr>
            <p:ph idx="1"/>
          </p:nvPr>
        </p:nvSpPr>
        <p:spPr>
          <a:xfrm>
            <a:off x="4979962" y="685799"/>
            <a:ext cx="6288260" cy="4892040"/>
          </a:xfrm>
        </p:spPr>
        <p:txBody>
          <a:bodyPr>
            <a:normAutofit/>
          </a:bodyPr>
          <a:lstStyle/>
          <a:p>
            <a:pPr marL="0" indent="0">
              <a:buNone/>
            </a:pPr>
            <a:r>
              <a:rPr lang="pl-PL" dirty="0">
                <a:solidFill>
                  <a:schemeClr val="tx1"/>
                </a:solidFill>
              </a:rPr>
              <a:t>język programowania pakietu MATLAB jest pełnoprawnym językiem programowania wysokiego poziomu, o składni wzorowanej na języku C. Pozwala on na używanie funkcji i struktur, oraz umożliwia pisanie programów zorientowanych obiektowo. Posiada on instrukcje sterujące takie jak: </a:t>
            </a:r>
            <a:r>
              <a:rPr lang="pl-PL" dirty="0" err="1">
                <a:solidFill>
                  <a:schemeClr val="tx1"/>
                </a:solidFill>
              </a:rPr>
              <a:t>if</a:t>
            </a:r>
            <a:r>
              <a:rPr lang="pl-PL" dirty="0">
                <a:solidFill>
                  <a:schemeClr val="tx1"/>
                </a:solidFill>
              </a:rPr>
              <a:t>, for, </a:t>
            </a:r>
            <a:r>
              <a:rPr lang="pl-PL" dirty="0" err="1">
                <a:solidFill>
                  <a:schemeClr val="tx1"/>
                </a:solidFill>
              </a:rPr>
              <a:t>while</a:t>
            </a:r>
            <a:r>
              <a:rPr lang="pl-PL" dirty="0">
                <a:solidFill>
                  <a:schemeClr val="tx1"/>
                </a:solidFill>
              </a:rPr>
              <a:t>, </a:t>
            </a:r>
            <a:r>
              <a:rPr lang="pl-PL" dirty="0" err="1">
                <a:solidFill>
                  <a:schemeClr val="tx1"/>
                </a:solidFill>
              </a:rPr>
              <a:t>switch</a:t>
            </a:r>
            <a:r>
              <a:rPr lang="pl-PL" dirty="0">
                <a:solidFill>
                  <a:schemeClr val="tx1"/>
                </a:solidFill>
              </a:rPr>
              <a:t>. Rezygnacja z trójargumentowej pętli for na rzecz tzw. notacji dwukropkowej skraca kod źródłowy, a więc i czas pisania.</a:t>
            </a:r>
          </a:p>
        </p:txBody>
      </p:sp>
    </p:spTree>
    <p:extLst>
      <p:ext uri="{BB962C8B-B14F-4D97-AF65-F5344CB8AC3E}">
        <p14:creationId xmlns:p14="http://schemas.microsoft.com/office/powerpoint/2010/main" xmlns="" val="215022495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xmlns="" id="{290FE681-1E05-478A-89DC-5F7AB37CFD7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ytuł 1">
            <a:extLst>
              <a:ext uri="{FF2B5EF4-FFF2-40B4-BE49-F238E27FC236}">
                <a16:creationId xmlns:a16="http://schemas.microsoft.com/office/drawing/2014/main" xmlns="" id="{C38DAC4C-FCAB-74B6-8D72-470D08AFD186}"/>
              </a:ext>
            </a:extLst>
          </p:cNvPr>
          <p:cNvSpPr>
            <a:spLocks noGrp="1"/>
          </p:cNvSpPr>
          <p:nvPr>
            <p:ph type="title"/>
          </p:nvPr>
        </p:nvSpPr>
        <p:spPr>
          <a:xfrm>
            <a:off x="684212" y="685799"/>
            <a:ext cx="3747111" cy="4892040"/>
          </a:xfrm>
        </p:spPr>
        <p:txBody>
          <a:bodyPr>
            <a:normAutofit/>
          </a:bodyPr>
          <a:lstStyle/>
          <a:p>
            <a:pPr algn="r"/>
            <a:r>
              <a:rPr lang="pl-PL" dirty="0"/>
              <a:t>Perl</a:t>
            </a:r>
          </a:p>
        </p:txBody>
      </p:sp>
      <p:cxnSp>
        <p:nvCxnSpPr>
          <p:cNvPr id="10" name="Straight Connector 9">
            <a:extLst>
              <a:ext uri="{FF2B5EF4-FFF2-40B4-BE49-F238E27FC236}">
                <a16:creationId xmlns:a16="http://schemas.microsoft.com/office/drawing/2014/main" xmlns="" id="{2E2F21DC-5F0E-42CF-B89C-C1E25E175CB8}"/>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4650783" y="1532373"/>
            <a:ext cx="0" cy="3198892"/>
          </a:xfrm>
          <a:prstGeom prst="line">
            <a:avLst/>
          </a:prstGeom>
          <a:ln w="19050">
            <a:solidFill>
              <a:schemeClr val="tx1">
                <a:alpha val="60000"/>
              </a:schemeClr>
            </a:solidFill>
          </a:ln>
        </p:spPr>
        <p:style>
          <a:lnRef idx="1">
            <a:schemeClr val="accent1"/>
          </a:lnRef>
          <a:fillRef idx="0">
            <a:schemeClr val="accent1"/>
          </a:fillRef>
          <a:effectRef idx="0">
            <a:schemeClr val="accent1"/>
          </a:effectRef>
          <a:fontRef idx="minor">
            <a:schemeClr val="tx1"/>
          </a:fontRef>
        </p:style>
      </p:cxnSp>
      <p:sp>
        <p:nvSpPr>
          <p:cNvPr id="3" name="Symbol zastępczy zawartości 2">
            <a:extLst>
              <a:ext uri="{FF2B5EF4-FFF2-40B4-BE49-F238E27FC236}">
                <a16:creationId xmlns:a16="http://schemas.microsoft.com/office/drawing/2014/main" xmlns="" id="{26C1A897-A736-726D-7C5C-1E0F3B2D3C9B}"/>
              </a:ext>
            </a:extLst>
          </p:cNvPr>
          <p:cNvSpPr>
            <a:spLocks noGrp="1"/>
          </p:cNvSpPr>
          <p:nvPr>
            <p:ph idx="1"/>
          </p:nvPr>
        </p:nvSpPr>
        <p:spPr>
          <a:xfrm>
            <a:off x="4979962" y="685799"/>
            <a:ext cx="6288260" cy="4892040"/>
          </a:xfrm>
        </p:spPr>
        <p:txBody>
          <a:bodyPr>
            <a:normAutofit/>
          </a:bodyPr>
          <a:lstStyle/>
          <a:p>
            <a:pPr marL="0" indent="0">
              <a:buNone/>
            </a:pPr>
            <a:r>
              <a:rPr lang="pl-PL" dirty="0">
                <a:solidFill>
                  <a:schemeClr val="tx1"/>
                </a:solidFill>
              </a:rPr>
              <a:t>interpretowany, dynamiczny język programowania wysokiego poziomu autorstwa Larry’ego Walla początkowo przeznaczony głównie do pracy z danymi tekstowymi, obecnie używany do wielu innych zastosowań. Wzorowany na takich językach jak C, skryptowe: </a:t>
            </a:r>
            <a:r>
              <a:rPr lang="pl-PL" dirty="0" err="1">
                <a:solidFill>
                  <a:schemeClr val="tx1"/>
                </a:solidFill>
              </a:rPr>
              <a:t>sed</a:t>
            </a:r>
            <a:r>
              <a:rPr lang="pl-PL" dirty="0">
                <a:solidFill>
                  <a:schemeClr val="tx1"/>
                </a:solidFill>
              </a:rPr>
              <a:t>, </a:t>
            </a:r>
            <a:r>
              <a:rPr lang="pl-PL" dirty="0" err="1">
                <a:solidFill>
                  <a:schemeClr val="tx1"/>
                </a:solidFill>
              </a:rPr>
              <a:t>awk</a:t>
            </a:r>
            <a:r>
              <a:rPr lang="pl-PL" dirty="0">
                <a:solidFill>
                  <a:schemeClr val="tx1"/>
                </a:solidFill>
              </a:rPr>
              <a:t> i </a:t>
            </a:r>
            <a:r>
              <a:rPr lang="pl-PL" dirty="0" err="1">
                <a:solidFill>
                  <a:schemeClr val="tx1"/>
                </a:solidFill>
              </a:rPr>
              <a:t>sh</a:t>
            </a:r>
            <a:r>
              <a:rPr lang="pl-PL" dirty="0">
                <a:solidFill>
                  <a:schemeClr val="tx1"/>
                </a:solidFill>
              </a:rPr>
              <a:t> i inne.</a:t>
            </a:r>
          </a:p>
        </p:txBody>
      </p:sp>
    </p:spTree>
    <p:extLst>
      <p:ext uri="{BB962C8B-B14F-4D97-AF65-F5344CB8AC3E}">
        <p14:creationId xmlns:p14="http://schemas.microsoft.com/office/powerpoint/2010/main" xmlns="" val="2809273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xmlns="" id="{290FE681-1E05-478A-89DC-5F7AB37CFD7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ytuł 1">
            <a:extLst>
              <a:ext uri="{FF2B5EF4-FFF2-40B4-BE49-F238E27FC236}">
                <a16:creationId xmlns:a16="http://schemas.microsoft.com/office/drawing/2014/main" xmlns="" id="{C38DAC4C-FCAB-74B6-8D72-470D08AFD186}"/>
              </a:ext>
            </a:extLst>
          </p:cNvPr>
          <p:cNvSpPr>
            <a:spLocks noGrp="1"/>
          </p:cNvSpPr>
          <p:nvPr>
            <p:ph type="title"/>
          </p:nvPr>
        </p:nvSpPr>
        <p:spPr>
          <a:xfrm>
            <a:off x="684212" y="685799"/>
            <a:ext cx="3747111" cy="4892040"/>
          </a:xfrm>
        </p:spPr>
        <p:txBody>
          <a:bodyPr>
            <a:normAutofit/>
          </a:bodyPr>
          <a:lstStyle/>
          <a:p>
            <a:pPr algn="r"/>
            <a:r>
              <a:rPr lang="pl-PL" dirty="0" err="1"/>
              <a:t>Objective</a:t>
            </a:r>
            <a:r>
              <a:rPr lang="pl-PL" dirty="0"/>
              <a:t>-C</a:t>
            </a:r>
          </a:p>
        </p:txBody>
      </p:sp>
      <p:cxnSp>
        <p:nvCxnSpPr>
          <p:cNvPr id="10" name="Straight Connector 9">
            <a:extLst>
              <a:ext uri="{FF2B5EF4-FFF2-40B4-BE49-F238E27FC236}">
                <a16:creationId xmlns:a16="http://schemas.microsoft.com/office/drawing/2014/main" xmlns="" id="{2E2F21DC-5F0E-42CF-B89C-C1E25E175CB8}"/>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4650783" y="1532373"/>
            <a:ext cx="0" cy="3198892"/>
          </a:xfrm>
          <a:prstGeom prst="line">
            <a:avLst/>
          </a:prstGeom>
          <a:ln w="19050">
            <a:solidFill>
              <a:schemeClr val="tx1">
                <a:alpha val="60000"/>
              </a:schemeClr>
            </a:solidFill>
          </a:ln>
        </p:spPr>
        <p:style>
          <a:lnRef idx="1">
            <a:schemeClr val="accent1"/>
          </a:lnRef>
          <a:fillRef idx="0">
            <a:schemeClr val="accent1"/>
          </a:fillRef>
          <a:effectRef idx="0">
            <a:schemeClr val="accent1"/>
          </a:effectRef>
          <a:fontRef idx="minor">
            <a:schemeClr val="tx1"/>
          </a:fontRef>
        </p:style>
      </p:cxnSp>
      <p:sp>
        <p:nvSpPr>
          <p:cNvPr id="3" name="Symbol zastępczy zawartości 2">
            <a:extLst>
              <a:ext uri="{FF2B5EF4-FFF2-40B4-BE49-F238E27FC236}">
                <a16:creationId xmlns:a16="http://schemas.microsoft.com/office/drawing/2014/main" xmlns="" id="{26C1A897-A736-726D-7C5C-1E0F3B2D3C9B}"/>
              </a:ext>
            </a:extLst>
          </p:cNvPr>
          <p:cNvSpPr>
            <a:spLocks noGrp="1"/>
          </p:cNvSpPr>
          <p:nvPr>
            <p:ph idx="1"/>
          </p:nvPr>
        </p:nvSpPr>
        <p:spPr>
          <a:xfrm>
            <a:off x="4979962" y="685799"/>
            <a:ext cx="6288260" cy="4892040"/>
          </a:xfrm>
        </p:spPr>
        <p:txBody>
          <a:bodyPr>
            <a:normAutofit/>
          </a:bodyPr>
          <a:lstStyle/>
          <a:p>
            <a:pPr marL="0" indent="0">
              <a:buNone/>
            </a:pPr>
            <a:r>
              <a:rPr lang="pl-PL" dirty="0">
                <a:solidFill>
                  <a:schemeClr val="tx1"/>
                </a:solidFill>
              </a:rPr>
              <a:t>rozszerzenie języka C o możliwości obiektowe, wzorowane na </a:t>
            </a:r>
            <a:r>
              <a:rPr lang="pl-PL" dirty="0" err="1">
                <a:solidFill>
                  <a:schemeClr val="tx1"/>
                </a:solidFill>
              </a:rPr>
              <a:t>Smalltalku</a:t>
            </a:r>
            <a:r>
              <a:rPr lang="pl-PL" dirty="0">
                <a:solidFill>
                  <a:schemeClr val="tx1"/>
                </a:solidFill>
              </a:rPr>
              <a:t>. </a:t>
            </a:r>
            <a:r>
              <a:rPr lang="pl-PL" dirty="0" err="1">
                <a:solidFill>
                  <a:schemeClr val="tx1"/>
                </a:solidFill>
              </a:rPr>
              <a:t>Objective</a:t>
            </a:r>
            <a:r>
              <a:rPr lang="pl-PL" dirty="0">
                <a:solidFill>
                  <a:schemeClr val="tx1"/>
                </a:solidFill>
              </a:rPr>
              <a:t>-C przyjął drogę całkowicie odmienną od C++. Jest używany głównie w </a:t>
            </a:r>
            <a:r>
              <a:rPr lang="pl-PL" dirty="0" err="1">
                <a:solidFill>
                  <a:schemeClr val="tx1"/>
                </a:solidFill>
              </a:rPr>
              <a:t>frameworku</a:t>
            </a:r>
            <a:r>
              <a:rPr lang="pl-PL" dirty="0">
                <a:solidFill>
                  <a:schemeClr val="tx1"/>
                </a:solidFill>
              </a:rPr>
              <a:t> </a:t>
            </a:r>
            <a:r>
              <a:rPr lang="pl-PL" dirty="0" err="1">
                <a:solidFill>
                  <a:schemeClr val="tx1"/>
                </a:solidFill>
              </a:rPr>
              <a:t>Cocoa</a:t>
            </a:r>
            <a:r>
              <a:rPr lang="pl-PL" dirty="0">
                <a:solidFill>
                  <a:schemeClr val="tx1"/>
                </a:solidFill>
              </a:rPr>
              <a:t> w systemie OS X oraz w iOS.</a:t>
            </a:r>
          </a:p>
          <a:p>
            <a:pPr marL="0" indent="0">
              <a:buNone/>
            </a:pPr>
            <a:r>
              <a:rPr lang="pl-PL" dirty="0">
                <a:solidFill>
                  <a:schemeClr val="tx1"/>
                </a:solidFill>
              </a:rPr>
              <a:t>Elementy składniowe, o jakie rozszerzono w tym celu język C, używają dwóch symboli: [] oraz @ (rozszerzeń składni jest więcej, ale tylko te wchodzą w jakiekolwiek interakcje ze składnią języka C).</a:t>
            </a:r>
          </a:p>
        </p:txBody>
      </p:sp>
    </p:spTree>
    <p:extLst>
      <p:ext uri="{BB962C8B-B14F-4D97-AF65-F5344CB8AC3E}">
        <p14:creationId xmlns:p14="http://schemas.microsoft.com/office/powerpoint/2010/main" xmlns="" val="136174620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ytuł 3">
            <a:extLst>
              <a:ext uri="{FF2B5EF4-FFF2-40B4-BE49-F238E27FC236}">
                <a16:creationId xmlns:a16="http://schemas.microsoft.com/office/drawing/2014/main" xmlns="" id="{08148718-E299-2ACF-8D44-80DAE39E6B67}"/>
              </a:ext>
            </a:extLst>
          </p:cNvPr>
          <p:cNvSpPr>
            <a:spLocks noGrp="1"/>
          </p:cNvSpPr>
          <p:nvPr>
            <p:ph type="title"/>
          </p:nvPr>
        </p:nvSpPr>
        <p:spPr/>
        <p:txBody>
          <a:bodyPr/>
          <a:lstStyle/>
          <a:p>
            <a:r>
              <a:rPr lang="pl-PL" dirty="0"/>
              <a:t>Dziękuję za Uwagę</a:t>
            </a:r>
          </a:p>
        </p:txBody>
      </p:sp>
      <p:sp>
        <p:nvSpPr>
          <p:cNvPr id="5" name="Symbol zastępczy tekstu 4">
            <a:extLst>
              <a:ext uri="{FF2B5EF4-FFF2-40B4-BE49-F238E27FC236}">
                <a16:creationId xmlns:a16="http://schemas.microsoft.com/office/drawing/2014/main" xmlns="" id="{BCAD39A9-EE41-4DF4-806B-2FAAD1CBEE9E}"/>
              </a:ext>
            </a:extLst>
          </p:cNvPr>
          <p:cNvSpPr>
            <a:spLocks noGrp="1"/>
          </p:cNvSpPr>
          <p:nvPr>
            <p:ph type="body" idx="1"/>
          </p:nvPr>
        </p:nvSpPr>
        <p:spPr/>
        <p:txBody>
          <a:bodyPr/>
          <a:lstStyle/>
          <a:p>
            <a:r>
              <a:rPr lang="pl-PL" dirty="0">
                <a:solidFill>
                  <a:schemeClr val="accent1">
                    <a:lumMod val="60000"/>
                    <a:lumOff val="40000"/>
                  </a:schemeClr>
                </a:solidFill>
              </a:rPr>
              <a:t>Maksymilian Czyżowicz 3Pg</a:t>
            </a:r>
          </a:p>
        </p:txBody>
      </p:sp>
    </p:spTree>
    <p:extLst>
      <p:ext uri="{BB962C8B-B14F-4D97-AF65-F5344CB8AC3E}">
        <p14:creationId xmlns:p14="http://schemas.microsoft.com/office/powerpoint/2010/main" xmlns="" val="27016562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C38DAC4C-FCAB-74B6-8D72-470D08AFD186}"/>
              </a:ext>
            </a:extLst>
          </p:cNvPr>
          <p:cNvSpPr>
            <a:spLocks noGrp="1"/>
          </p:cNvSpPr>
          <p:nvPr>
            <p:ph type="title"/>
          </p:nvPr>
        </p:nvSpPr>
        <p:spPr>
          <a:xfrm>
            <a:off x="684212" y="371830"/>
            <a:ext cx="8534400" cy="1507067"/>
          </a:xfrm>
        </p:spPr>
        <p:txBody>
          <a:bodyPr/>
          <a:lstStyle/>
          <a:p>
            <a:r>
              <a:rPr lang="pl-PL" dirty="0">
                <a:solidFill>
                  <a:schemeClr val="bg1"/>
                </a:solidFill>
              </a:rPr>
              <a:t>Składnia</a:t>
            </a:r>
          </a:p>
        </p:txBody>
      </p:sp>
      <p:sp>
        <p:nvSpPr>
          <p:cNvPr id="3" name="Symbol zastępczy zawartości 2">
            <a:extLst>
              <a:ext uri="{FF2B5EF4-FFF2-40B4-BE49-F238E27FC236}">
                <a16:creationId xmlns:a16="http://schemas.microsoft.com/office/drawing/2014/main" xmlns="" id="{26C1A897-A736-726D-7C5C-1E0F3B2D3C9B}"/>
              </a:ext>
            </a:extLst>
          </p:cNvPr>
          <p:cNvSpPr>
            <a:spLocks noGrp="1"/>
          </p:cNvSpPr>
          <p:nvPr>
            <p:ph idx="1"/>
          </p:nvPr>
        </p:nvSpPr>
        <p:spPr>
          <a:xfrm>
            <a:off x="684212" y="2391623"/>
            <a:ext cx="8534400" cy="3615267"/>
          </a:xfrm>
        </p:spPr>
        <p:txBody>
          <a:bodyPr/>
          <a:lstStyle/>
          <a:p>
            <a:pPr marL="0" indent="0">
              <a:buNone/>
            </a:pPr>
            <a:r>
              <a:rPr lang="pl-PL" dirty="0">
                <a:solidFill>
                  <a:schemeClr val="tx1"/>
                </a:solidFill>
              </a:rPr>
              <a:t>Aby dany ciąg znaków mógł być rozpoznany jako program napisany w danym języku, musi spełniać pewne reguły, zwane składnią. Składnia opisuje:</a:t>
            </a:r>
          </a:p>
          <a:p>
            <a:r>
              <a:rPr lang="pl-PL" dirty="0">
                <a:solidFill>
                  <a:schemeClr val="tx1"/>
                </a:solidFill>
              </a:rPr>
              <a:t>rodzaje dostępnych symboli</a:t>
            </a:r>
          </a:p>
          <a:p>
            <a:r>
              <a:rPr lang="pl-PL" dirty="0">
                <a:solidFill>
                  <a:schemeClr val="tx1"/>
                </a:solidFill>
              </a:rPr>
              <a:t>zasady, według których symbole mogą być łączone w większe struktury.</a:t>
            </a:r>
          </a:p>
          <a:p>
            <a:pPr marL="0" indent="0">
              <a:buNone/>
            </a:pPr>
            <a:r>
              <a:rPr lang="pl-PL" dirty="0">
                <a:solidFill>
                  <a:schemeClr val="tx1"/>
                </a:solidFill>
              </a:rPr>
              <a:t>Składnia najczęściej opisywana jest w formalnym zapisie będącym połączeniem wyrażeń regularnych oraz notacji BNF lub EBNF.</a:t>
            </a:r>
          </a:p>
        </p:txBody>
      </p:sp>
    </p:spTree>
    <p:extLst>
      <p:ext uri="{BB962C8B-B14F-4D97-AF65-F5344CB8AC3E}">
        <p14:creationId xmlns:p14="http://schemas.microsoft.com/office/powerpoint/2010/main" xmlns="" val="19606019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C38DAC4C-FCAB-74B6-8D72-470D08AFD186}"/>
              </a:ext>
            </a:extLst>
          </p:cNvPr>
          <p:cNvSpPr>
            <a:spLocks noGrp="1"/>
          </p:cNvSpPr>
          <p:nvPr>
            <p:ph type="title"/>
          </p:nvPr>
        </p:nvSpPr>
        <p:spPr>
          <a:xfrm>
            <a:off x="684212" y="371830"/>
            <a:ext cx="8534400" cy="1507067"/>
          </a:xfrm>
        </p:spPr>
        <p:txBody>
          <a:bodyPr/>
          <a:lstStyle/>
          <a:p>
            <a:r>
              <a:rPr lang="pl-PL" dirty="0">
                <a:solidFill>
                  <a:schemeClr val="bg1"/>
                </a:solidFill>
              </a:rPr>
              <a:t>Semantyka</a:t>
            </a:r>
          </a:p>
        </p:txBody>
      </p:sp>
      <p:sp>
        <p:nvSpPr>
          <p:cNvPr id="3" name="Symbol zastępczy zawartości 2">
            <a:extLst>
              <a:ext uri="{FF2B5EF4-FFF2-40B4-BE49-F238E27FC236}">
                <a16:creationId xmlns:a16="http://schemas.microsoft.com/office/drawing/2014/main" xmlns="" id="{26C1A897-A736-726D-7C5C-1E0F3B2D3C9B}"/>
              </a:ext>
            </a:extLst>
          </p:cNvPr>
          <p:cNvSpPr>
            <a:spLocks noGrp="1"/>
          </p:cNvSpPr>
          <p:nvPr>
            <p:ph idx="1"/>
          </p:nvPr>
        </p:nvSpPr>
        <p:spPr>
          <a:xfrm>
            <a:off x="684212" y="2391623"/>
            <a:ext cx="8534400" cy="3615267"/>
          </a:xfrm>
        </p:spPr>
        <p:txBody>
          <a:bodyPr/>
          <a:lstStyle/>
          <a:p>
            <a:pPr marL="0" indent="0">
              <a:buNone/>
            </a:pPr>
            <a:r>
              <a:rPr lang="pl-PL" dirty="0">
                <a:solidFill>
                  <a:schemeClr val="tx1"/>
                </a:solidFill>
              </a:rPr>
              <a:t>Semantyka języka programowania definiuje precyzyjnie znaczenie poszczególnych symboli oraz ich funkcję w programie. Semantykę najczęściej definiuje się słownie, ponieważ większość z jej zagadnień jest trudna lub wręcz niemożliwa do ujęcia w jakikolwiek formalizm. Część błędów semantycznych można wychwycić już w momencie wstępnego przetwarzania kodu programu, np. próbę odwołania się do nieistniejącej funkcji, lecz inne mogą ujawnić się dopiero w trakcie wykonywania.</a:t>
            </a:r>
          </a:p>
        </p:txBody>
      </p:sp>
    </p:spTree>
    <p:extLst>
      <p:ext uri="{BB962C8B-B14F-4D97-AF65-F5344CB8AC3E}">
        <p14:creationId xmlns:p14="http://schemas.microsoft.com/office/powerpoint/2010/main" xmlns="" val="12690408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C38DAC4C-FCAB-74B6-8D72-470D08AFD186}"/>
              </a:ext>
            </a:extLst>
          </p:cNvPr>
          <p:cNvSpPr>
            <a:spLocks noGrp="1"/>
          </p:cNvSpPr>
          <p:nvPr>
            <p:ph type="title"/>
          </p:nvPr>
        </p:nvSpPr>
        <p:spPr>
          <a:xfrm>
            <a:off x="684212" y="371830"/>
            <a:ext cx="8534400" cy="1507067"/>
          </a:xfrm>
        </p:spPr>
        <p:txBody>
          <a:bodyPr/>
          <a:lstStyle/>
          <a:p>
            <a:r>
              <a:rPr lang="pl-PL" dirty="0">
                <a:solidFill>
                  <a:schemeClr val="bg1"/>
                </a:solidFill>
              </a:rPr>
              <a:t>Typy danych</a:t>
            </a:r>
          </a:p>
        </p:txBody>
      </p:sp>
      <p:sp>
        <p:nvSpPr>
          <p:cNvPr id="3" name="Symbol zastępczy zawartości 2">
            <a:extLst>
              <a:ext uri="{FF2B5EF4-FFF2-40B4-BE49-F238E27FC236}">
                <a16:creationId xmlns:a16="http://schemas.microsoft.com/office/drawing/2014/main" xmlns="" id="{26C1A897-A736-726D-7C5C-1E0F3B2D3C9B}"/>
              </a:ext>
            </a:extLst>
          </p:cNvPr>
          <p:cNvSpPr>
            <a:spLocks noGrp="1"/>
          </p:cNvSpPr>
          <p:nvPr>
            <p:ph idx="1"/>
          </p:nvPr>
        </p:nvSpPr>
        <p:spPr>
          <a:xfrm>
            <a:off x="684212" y="2391623"/>
            <a:ext cx="8534400" cy="3615267"/>
          </a:xfrm>
        </p:spPr>
        <p:txBody>
          <a:bodyPr>
            <a:normAutofit fontScale="92500" lnSpcReduction="10000"/>
          </a:bodyPr>
          <a:lstStyle/>
          <a:p>
            <a:pPr marL="0" indent="0">
              <a:buNone/>
            </a:pPr>
            <a:r>
              <a:rPr lang="pl-PL" dirty="0">
                <a:solidFill>
                  <a:schemeClr val="tx1"/>
                </a:solidFill>
              </a:rPr>
              <a:t>Każdy język operuje na jakimś zestawie danych, dlatego niezbędne jest podzielenie danych na odpowiednie typy, zdefiniowanie ich właściwości oraz operacji, jakie można na nich realizować. Większość języków posiada typy danych do reprezentowania:</a:t>
            </a:r>
          </a:p>
          <a:p>
            <a:r>
              <a:rPr lang="pl-PL" dirty="0">
                <a:solidFill>
                  <a:schemeClr val="tx1"/>
                </a:solidFill>
              </a:rPr>
              <a:t>liczb całkowitych w różnych zakresach</a:t>
            </a:r>
          </a:p>
          <a:p>
            <a:r>
              <a:rPr lang="pl-PL" dirty="0">
                <a:solidFill>
                  <a:schemeClr val="tx1"/>
                </a:solidFill>
              </a:rPr>
              <a:t>liczb zmiennoprzecinkowych (reprezentacje liczb rzeczywistych o różnym stopniu dokładności)ciągów tekstowych.</a:t>
            </a:r>
          </a:p>
          <a:p>
            <a:pPr marL="0" indent="0">
              <a:buNone/>
            </a:pPr>
            <a:r>
              <a:rPr lang="pl-PL" dirty="0">
                <a:solidFill>
                  <a:schemeClr val="tx1"/>
                </a:solidFill>
              </a:rPr>
              <a:t>Od strony sprzętowej wszystkie te informacje wyrażane są za pomocą sekwencji zer i jedynek. Język programowania nakłada jedynie odpowiednie ograniczenia i zasady ich przetwarzania. Zjawisko konwersji wartości jednego typu na inną nazywa się rzutowaniem.</a:t>
            </a:r>
          </a:p>
        </p:txBody>
      </p:sp>
    </p:spTree>
    <p:extLst>
      <p:ext uri="{BB962C8B-B14F-4D97-AF65-F5344CB8AC3E}">
        <p14:creationId xmlns:p14="http://schemas.microsoft.com/office/powerpoint/2010/main" xmlns="" val="11426454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C38DAC4C-FCAB-74B6-8D72-470D08AFD186}"/>
              </a:ext>
            </a:extLst>
          </p:cNvPr>
          <p:cNvSpPr>
            <a:spLocks noGrp="1"/>
          </p:cNvSpPr>
          <p:nvPr>
            <p:ph type="title"/>
          </p:nvPr>
        </p:nvSpPr>
        <p:spPr>
          <a:xfrm>
            <a:off x="684212" y="371830"/>
            <a:ext cx="8534400" cy="1507067"/>
          </a:xfrm>
        </p:spPr>
        <p:txBody>
          <a:bodyPr/>
          <a:lstStyle/>
          <a:p>
            <a:r>
              <a:rPr lang="pl-PL" dirty="0">
                <a:solidFill>
                  <a:schemeClr val="bg1"/>
                </a:solidFill>
              </a:rPr>
              <a:t>Biblioteki standardowe</a:t>
            </a:r>
          </a:p>
        </p:txBody>
      </p:sp>
      <p:sp>
        <p:nvSpPr>
          <p:cNvPr id="3" name="Symbol zastępczy zawartości 2">
            <a:extLst>
              <a:ext uri="{FF2B5EF4-FFF2-40B4-BE49-F238E27FC236}">
                <a16:creationId xmlns:a16="http://schemas.microsoft.com/office/drawing/2014/main" xmlns="" id="{26C1A897-A736-726D-7C5C-1E0F3B2D3C9B}"/>
              </a:ext>
            </a:extLst>
          </p:cNvPr>
          <p:cNvSpPr>
            <a:spLocks noGrp="1"/>
          </p:cNvSpPr>
          <p:nvPr>
            <p:ph idx="1"/>
          </p:nvPr>
        </p:nvSpPr>
        <p:spPr>
          <a:xfrm>
            <a:off x="684212" y="1952625"/>
            <a:ext cx="8534400" cy="4054265"/>
          </a:xfrm>
        </p:spPr>
        <p:txBody>
          <a:bodyPr>
            <a:normAutofit fontScale="92500" lnSpcReduction="20000"/>
          </a:bodyPr>
          <a:lstStyle/>
          <a:p>
            <a:pPr marL="0" indent="0">
              <a:buNone/>
            </a:pPr>
            <a:r>
              <a:rPr lang="pl-PL" dirty="0">
                <a:solidFill>
                  <a:schemeClr val="tx1"/>
                </a:solidFill>
              </a:rPr>
              <a:t>Dla większości języków zdefiniowana jest także biblioteka standardowa zawierająca podstawowy zestaw funkcji pozwalających realizować wszystkie najważniejsze operacje, np.:</a:t>
            </a:r>
          </a:p>
          <a:p>
            <a:r>
              <a:rPr lang="pl-PL" dirty="0">
                <a:solidFill>
                  <a:schemeClr val="tx1"/>
                </a:solidFill>
              </a:rPr>
              <a:t>obsługę wejścia-wyjścia</a:t>
            </a:r>
          </a:p>
          <a:p>
            <a:r>
              <a:rPr lang="pl-PL" dirty="0">
                <a:solidFill>
                  <a:schemeClr val="tx1"/>
                </a:solidFill>
              </a:rPr>
              <a:t>obsługę plików</a:t>
            </a:r>
          </a:p>
          <a:p>
            <a:r>
              <a:rPr lang="pl-PL" dirty="0">
                <a:solidFill>
                  <a:schemeClr val="tx1"/>
                </a:solidFill>
              </a:rPr>
              <a:t>obsługę wielowątkowości</a:t>
            </a:r>
          </a:p>
          <a:p>
            <a:r>
              <a:rPr lang="pl-PL" dirty="0">
                <a:solidFill>
                  <a:schemeClr val="tx1"/>
                </a:solidFill>
              </a:rPr>
              <a:t>zarządzanie pamięcią operacyjną</a:t>
            </a:r>
          </a:p>
          <a:p>
            <a:r>
              <a:rPr lang="pl-PL" dirty="0">
                <a:solidFill>
                  <a:schemeClr val="tx1"/>
                </a:solidFill>
              </a:rPr>
              <a:t>podstawowe typy danych oraz funkcje do zarządzania nimi</a:t>
            </a:r>
          </a:p>
          <a:p>
            <a:r>
              <a:rPr lang="pl-PL" dirty="0">
                <a:solidFill>
                  <a:schemeClr val="tx1"/>
                </a:solidFill>
              </a:rPr>
              <a:t>operacje na ciągach tekstowych.</a:t>
            </a:r>
          </a:p>
          <a:p>
            <a:pPr marL="0" indent="0">
              <a:buNone/>
            </a:pPr>
            <a:r>
              <a:rPr lang="pl-PL" dirty="0">
                <a:solidFill>
                  <a:schemeClr val="tx1"/>
                </a:solidFill>
              </a:rPr>
              <a:t>Użytkownicy traktują bibliotekę standardową często jako część języka, lecz od strony twórców są to osobne twory. Przykładowo, programiści piszący w języku D mają do dyspozycji zarówno oficjalną bibliotekę </a:t>
            </a:r>
            <a:r>
              <a:rPr lang="pl-PL" dirty="0" err="1">
                <a:solidFill>
                  <a:schemeClr val="tx1"/>
                </a:solidFill>
              </a:rPr>
              <a:t>Phobos</a:t>
            </a:r>
            <a:r>
              <a:rPr lang="pl-PL" dirty="0">
                <a:solidFill>
                  <a:schemeClr val="tx1"/>
                </a:solidFill>
              </a:rPr>
              <a:t>, jak i alternatywny projekt Tango.</a:t>
            </a:r>
          </a:p>
        </p:txBody>
      </p:sp>
    </p:spTree>
    <p:extLst>
      <p:ext uri="{BB962C8B-B14F-4D97-AF65-F5344CB8AC3E}">
        <p14:creationId xmlns:p14="http://schemas.microsoft.com/office/powerpoint/2010/main" xmlns="" val="24966287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8" name="Straight Connector 7">
            <a:extLst>
              <a:ext uri="{FF2B5EF4-FFF2-40B4-BE49-F238E27FC236}">
                <a16:creationId xmlns:a16="http://schemas.microsoft.com/office/drawing/2014/main" xmlns="" id="{8FD48FB1-66D8-4676-B0AA-C139A1DB78D1}"/>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a:extLst>
              <a:ext uri="{FF2B5EF4-FFF2-40B4-BE49-F238E27FC236}">
                <a16:creationId xmlns:a16="http://schemas.microsoft.com/office/drawing/2014/main" xmlns="" id="{F033F5AE-6728-4F19-8DED-658E674B31B9}"/>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a:extLst>
              <a:ext uri="{FF2B5EF4-FFF2-40B4-BE49-F238E27FC236}">
                <a16:creationId xmlns:a16="http://schemas.microsoft.com/office/drawing/2014/main" xmlns="" id="{82C7D74A-18BA-4709-A808-44E8815C4430}"/>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4" name="Straight Connector 13">
            <a:extLst>
              <a:ext uri="{FF2B5EF4-FFF2-40B4-BE49-F238E27FC236}">
                <a16:creationId xmlns:a16="http://schemas.microsoft.com/office/drawing/2014/main" xmlns="" id="{B5164A3F-1561-4039-8185-AB0EEB713EA7}"/>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6" name="Straight Connector 15">
            <a:extLst>
              <a:ext uri="{FF2B5EF4-FFF2-40B4-BE49-F238E27FC236}">
                <a16:creationId xmlns:a16="http://schemas.microsoft.com/office/drawing/2014/main" xmlns="" id="{2A35DB53-42BE-460E-9CA1-1294C98463CB}"/>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 useBgFill="1">
        <p:nvSpPr>
          <p:cNvPr id="18" name="Rectangle 17">
            <a:extLst>
              <a:ext uri="{FF2B5EF4-FFF2-40B4-BE49-F238E27FC236}">
                <a16:creationId xmlns:a16="http://schemas.microsoft.com/office/drawing/2014/main" xmlns="" id="{7A675F33-98AF-4B83-A3BB-0780A23145E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175"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Skomplikowane formuły matematyczne na tablicy">
            <a:extLst>
              <a:ext uri="{FF2B5EF4-FFF2-40B4-BE49-F238E27FC236}">
                <a16:creationId xmlns:a16="http://schemas.microsoft.com/office/drawing/2014/main" xmlns="" id="{AE6F8A4A-58B7-8B0F-9180-2E362A972912}"/>
              </a:ext>
            </a:extLst>
          </p:cNvPr>
          <p:cNvPicPr>
            <a:picLocks noChangeAspect="1"/>
          </p:cNvPicPr>
          <p:nvPr/>
        </p:nvPicPr>
        <p:blipFill rotWithShape="1">
          <a:blip r:embed="rId2">
            <a:alphaModFix amt="40000"/>
          </a:blip>
          <a:srcRect t="18208" b="4737"/>
          <a:stretch/>
        </p:blipFill>
        <p:spPr>
          <a:xfrm>
            <a:off x="-3175" y="10"/>
            <a:ext cx="12192000" cy="6857990"/>
          </a:xfrm>
          <a:prstGeom prst="rect">
            <a:avLst/>
          </a:prstGeom>
        </p:spPr>
      </p:pic>
      <p:sp>
        <p:nvSpPr>
          <p:cNvPr id="2" name="Tytuł 1">
            <a:extLst>
              <a:ext uri="{FF2B5EF4-FFF2-40B4-BE49-F238E27FC236}">
                <a16:creationId xmlns:a16="http://schemas.microsoft.com/office/drawing/2014/main" xmlns="" id="{2A392CF5-4B95-32D8-B0A3-50586F14A50B}"/>
              </a:ext>
            </a:extLst>
          </p:cNvPr>
          <p:cNvSpPr>
            <a:spLocks noGrp="1"/>
          </p:cNvSpPr>
          <p:nvPr>
            <p:ph type="title"/>
          </p:nvPr>
        </p:nvSpPr>
        <p:spPr>
          <a:xfrm>
            <a:off x="684212" y="685799"/>
            <a:ext cx="8001000" cy="2971801"/>
          </a:xfrm>
        </p:spPr>
        <p:txBody>
          <a:bodyPr vert="horz" lIns="91440" tIns="45720" rIns="91440" bIns="45720" rtlCol="0" anchor="b">
            <a:normAutofit/>
          </a:bodyPr>
          <a:lstStyle/>
          <a:p>
            <a:r>
              <a:rPr lang="en-US" sz="4800" dirty="0" err="1"/>
              <a:t>Języki</a:t>
            </a:r>
            <a:r>
              <a:rPr lang="en-US" sz="4800" dirty="0"/>
              <a:t> </a:t>
            </a:r>
            <a:r>
              <a:rPr lang="en-US" sz="4800" dirty="0" err="1"/>
              <a:t>programowania</a:t>
            </a:r>
            <a:r>
              <a:rPr lang="en-US" sz="4800" dirty="0"/>
              <a:t> </a:t>
            </a:r>
            <a:r>
              <a:rPr lang="en-US" sz="4800" dirty="0" err="1"/>
              <a:t>można</a:t>
            </a:r>
            <a:r>
              <a:rPr lang="en-US" sz="4800" dirty="0"/>
              <a:t> </a:t>
            </a:r>
            <a:r>
              <a:rPr lang="en-US" sz="4800" dirty="0" err="1"/>
              <a:t>podzielić</a:t>
            </a:r>
            <a:r>
              <a:rPr lang="en-US" sz="4800" dirty="0"/>
              <a:t> ze </a:t>
            </a:r>
            <a:r>
              <a:rPr lang="en-US" sz="4800" dirty="0" err="1"/>
              <a:t>względu</a:t>
            </a:r>
            <a:r>
              <a:rPr lang="en-US" sz="4800" dirty="0"/>
              <a:t> </a:t>
            </a:r>
            <a:r>
              <a:rPr lang="en-US" sz="4800" dirty="0" err="1"/>
              <a:t>na</a:t>
            </a:r>
            <a:r>
              <a:rPr lang="en-US" sz="4800" dirty="0"/>
              <a:t>:</a:t>
            </a:r>
          </a:p>
        </p:txBody>
      </p:sp>
    </p:spTree>
    <p:extLst>
      <p:ext uri="{BB962C8B-B14F-4D97-AF65-F5344CB8AC3E}">
        <p14:creationId xmlns:p14="http://schemas.microsoft.com/office/powerpoint/2010/main" xmlns="" val="26304796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7000"/>
                <a:hueMod val="92000"/>
                <a:satMod val="169000"/>
                <a:lumMod val="164000"/>
              </a:schemeClr>
            </a:gs>
            <a:gs pos="100000">
              <a:schemeClr val="bg2">
                <a:shade val="96000"/>
                <a:satMod val="120000"/>
                <a:lumMod val="90000"/>
              </a:schemeClr>
            </a:gs>
          </a:gsLst>
          <a:path path="circle">
            <a:fillToRect b="100000"/>
          </a:path>
        </a:gra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xmlns="" id="{2C33F367-76E5-4D2A-96B1-4FD443CDD1C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gradFill>
            <a:gsLst>
              <a:gs pos="10000">
                <a:schemeClr val="dk2">
                  <a:tint val="97000"/>
                  <a:hueMod val="92000"/>
                  <a:satMod val="169000"/>
                  <a:lumMod val="164000"/>
                </a:schemeClr>
              </a:gs>
              <a:gs pos="100000">
                <a:schemeClr val="dk2">
                  <a:shade val="96000"/>
                  <a:satMod val="120000"/>
                  <a:lumMod val="90000"/>
                </a:schemeClr>
              </a:gs>
            </a:gsLst>
            <a:lin ang="6120000" scaled="1"/>
          </a:gradFill>
          <a:ln>
            <a:noFill/>
          </a:ln>
        </p:spPr>
        <p:style>
          <a:lnRef idx="2">
            <a:schemeClr val="accent1">
              <a:shade val="50000"/>
            </a:schemeClr>
          </a:lnRef>
          <a:fillRef idx="1002">
            <a:schemeClr val="dk2"/>
          </a:fillRef>
          <a:effectRef idx="0">
            <a:schemeClr val="accent1"/>
          </a:effectRef>
          <a:fontRef idx="minor">
            <a:schemeClr val="lt1"/>
          </a:fontRef>
        </p:style>
        <p:txBody>
          <a:bodyPr rtlCol="0" anchor="ctr"/>
          <a:lstStyle/>
          <a:p>
            <a:pPr algn="ctr"/>
            <a:endParaRPr lang="en-US"/>
          </a:p>
        </p:txBody>
      </p:sp>
      <p:sp>
        <p:nvSpPr>
          <p:cNvPr id="11" name="Snip Diagonal Corner Rectangle 21">
            <a:extLst>
              <a:ext uri="{FF2B5EF4-FFF2-40B4-BE49-F238E27FC236}">
                <a16:creationId xmlns:a16="http://schemas.microsoft.com/office/drawing/2014/main" xmlns="" id="{6F769419-3E73-449D-B62A-0CDEC946A67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2"/>
            <a:ext cx="8129873" cy="6858002"/>
          </a:xfrm>
          <a:prstGeom prst="snip2DiagRect">
            <a:avLst>
              <a:gd name="adj1" fmla="val 0"/>
              <a:gd name="adj2" fmla="val 0"/>
            </a:avLst>
          </a:prstGeom>
          <a:solidFill>
            <a:schemeClr val="bg1">
              <a:alpha val="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xmlns="" id="{A6515200-42F9-488F-9895-6CDBCD1E87C8}"/>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xmlns="" val="1"/>
              </p:ext>
            </p:extLst>
          </p:nvPr>
        </p:nvGrpSpPr>
        <p:grpSpPr>
          <a:xfrm>
            <a:off x="9206969" y="2963333"/>
            <a:ext cx="2981858" cy="3208867"/>
            <a:chOff x="9206969" y="2963333"/>
            <a:chExt cx="2981858" cy="3208867"/>
          </a:xfrm>
        </p:grpSpPr>
        <p:cxnSp>
          <p:nvCxnSpPr>
            <p:cNvPr id="14" name="Straight Connector 13">
              <a:extLst>
                <a:ext uri="{FF2B5EF4-FFF2-40B4-BE49-F238E27FC236}">
                  <a16:creationId xmlns:a16="http://schemas.microsoft.com/office/drawing/2014/main" xmlns="" id="{43185F0E-78D5-4C2D-9239-D3515B448837}"/>
                </a:ext>
                <a:ext uri="{C183D7F6-B498-43B3-948B-1728B52AA6E4}">
                  <adec:decorative xmlns:adec="http://schemas.microsoft.com/office/drawing/2017/decorative" xmlns="" val="1"/>
                </a:ext>
              </a:extLst>
            </p:cNvPr>
            <p:cNvCxnSpPr/>
            <p:nvPr>
              <p:extLst>
                <p:ext uri="{386F3935-93C4-4BCD-93E2-E3B085C9AB24}">
                  <p16:designElem xmlns:p16="http://schemas.microsoft.com/office/powerpoint/2015/main" xmlns="" val="1"/>
                </p:ext>
              </p:extLst>
            </p:nvPr>
          </p:nvCxnSpPr>
          <p:spPr>
            <a:xfrm flipH="1">
              <a:off x="11276012" y="2963333"/>
              <a:ext cx="912814" cy="912812"/>
            </a:xfrm>
            <a:prstGeom prst="line">
              <a:avLst/>
            </a:prstGeom>
            <a:ln w="9525">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15" name="Straight Connector 14">
              <a:extLst>
                <a:ext uri="{FF2B5EF4-FFF2-40B4-BE49-F238E27FC236}">
                  <a16:creationId xmlns:a16="http://schemas.microsoft.com/office/drawing/2014/main" xmlns="" id="{D5BD9142-FF9C-4EED-A027-18D095481BB8}"/>
                </a:ext>
                <a:ext uri="{C183D7F6-B498-43B3-948B-1728B52AA6E4}">
                  <adec:decorative xmlns:adec="http://schemas.microsoft.com/office/drawing/2017/decorative" xmlns="" val="1"/>
                </a:ext>
              </a:extLst>
            </p:cNvPr>
            <p:cNvCxnSpPr/>
            <p:nvPr>
              <p:extLst>
                <p:ext uri="{386F3935-93C4-4BCD-93E2-E3B085C9AB24}">
                  <p16:designElem xmlns:p16="http://schemas.microsoft.com/office/powerpoint/2015/main" xmlns="" val="1"/>
                </p:ext>
              </p:extLst>
            </p:nvPr>
          </p:nvCxnSpPr>
          <p:spPr>
            <a:xfrm flipH="1">
              <a:off x="9206969" y="3190344"/>
              <a:ext cx="2981857" cy="2981856"/>
            </a:xfrm>
            <a:prstGeom prst="line">
              <a:avLst/>
            </a:prstGeom>
            <a:ln w="9525">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16" name="Straight Connector 15">
              <a:extLst>
                <a:ext uri="{FF2B5EF4-FFF2-40B4-BE49-F238E27FC236}">
                  <a16:creationId xmlns:a16="http://schemas.microsoft.com/office/drawing/2014/main" xmlns="" id="{42F547D3-9752-4481-B3A8-50E08610B8EC}"/>
                </a:ext>
                <a:ext uri="{C183D7F6-B498-43B3-948B-1728B52AA6E4}">
                  <adec:decorative xmlns:adec="http://schemas.microsoft.com/office/drawing/2017/decorative" xmlns="" val="1"/>
                </a:ext>
              </a:extLst>
            </p:cNvPr>
            <p:cNvCxnSpPr/>
            <p:nvPr>
              <p:extLst>
                <p:ext uri="{386F3935-93C4-4BCD-93E2-E3B085C9AB24}">
                  <p16:designElem xmlns:p16="http://schemas.microsoft.com/office/powerpoint/2015/main" xmlns="" val="1"/>
                </p:ext>
              </p:extLst>
            </p:nvPr>
          </p:nvCxnSpPr>
          <p:spPr>
            <a:xfrm flipH="1">
              <a:off x="10292292" y="3285067"/>
              <a:ext cx="1896534" cy="1896533"/>
            </a:xfrm>
            <a:prstGeom prst="line">
              <a:avLst/>
            </a:prstGeom>
            <a:ln w="9525">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17" name="Straight Connector 16">
              <a:extLst>
                <a:ext uri="{FF2B5EF4-FFF2-40B4-BE49-F238E27FC236}">
                  <a16:creationId xmlns:a16="http://schemas.microsoft.com/office/drawing/2014/main" xmlns="" id="{F1999C2F-3D0D-4813-9696-83630A6FEABD}"/>
                </a:ext>
                <a:ext uri="{C183D7F6-B498-43B3-948B-1728B52AA6E4}">
                  <adec:decorative xmlns:adec="http://schemas.microsoft.com/office/drawing/2017/decorative" xmlns="" val="1"/>
                </a:ext>
              </a:extLst>
            </p:cNvPr>
            <p:cNvCxnSpPr/>
            <p:nvPr>
              <p:extLst>
                <p:ext uri="{386F3935-93C4-4BCD-93E2-E3B085C9AB24}">
                  <p16:designElem xmlns:p16="http://schemas.microsoft.com/office/powerpoint/2015/main" xmlns="" val="1"/>
                </p:ext>
              </p:extLst>
            </p:nvPr>
          </p:nvCxnSpPr>
          <p:spPr>
            <a:xfrm flipH="1">
              <a:off x="10443103" y="3131080"/>
              <a:ext cx="1745722" cy="1745720"/>
            </a:xfrm>
            <a:prstGeom prst="line">
              <a:avLst/>
            </a:prstGeom>
            <a:ln w="28575">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18" name="Straight Connector 17">
              <a:extLst>
                <a:ext uri="{FF2B5EF4-FFF2-40B4-BE49-F238E27FC236}">
                  <a16:creationId xmlns:a16="http://schemas.microsoft.com/office/drawing/2014/main" xmlns="" id="{EC737390-C9CA-456B-9F40-D7A76EA242E7}"/>
                </a:ext>
                <a:ext uri="{C183D7F6-B498-43B3-948B-1728B52AA6E4}">
                  <adec:decorative xmlns:adec="http://schemas.microsoft.com/office/drawing/2017/decorative" xmlns="" val="1"/>
                </a:ext>
              </a:extLst>
            </p:cNvPr>
            <p:cNvCxnSpPr/>
            <p:nvPr>
              <p:extLst>
                <p:ext uri="{386F3935-93C4-4BCD-93E2-E3B085C9AB24}">
                  <p16:designElem xmlns:p16="http://schemas.microsoft.com/office/powerpoint/2015/main" xmlns="" val="1"/>
                </p:ext>
              </p:extLst>
            </p:nvPr>
          </p:nvCxnSpPr>
          <p:spPr>
            <a:xfrm flipH="1">
              <a:off x="10918826" y="3683001"/>
              <a:ext cx="1270001" cy="1269999"/>
            </a:xfrm>
            <a:prstGeom prst="line">
              <a:avLst/>
            </a:prstGeom>
            <a:ln w="28575">
              <a:solidFill>
                <a:srgbClr val="FFFFFF"/>
              </a:solidFill>
            </a:ln>
          </p:spPr>
          <p:style>
            <a:lnRef idx="2">
              <a:schemeClr val="accent1"/>
            </a:lnRef>
            <a:fillRef idx="0">
              <a:schemeClr val="accent1"/>
            </a:fillRef>
            <a:effectRef idx="1">
              <a:schemeClr val="accent1"/>
            </a:effectRef>
            <a:fontRef idx="minor">
              <a:schemeClr val="tx1"/>
            </a:fontRef>
          </p:style>
        </p:cxnSp>
      </p:grpSp>
      <p:sp>
        <p:nvSpPr>
          <p:cNvPr id="2" name="Tytuł 1">
            <a:extLst>
              <a:ext uri="{FF2B5EF4-FFF2-40B4-BE49-F238E27FC236}">
                <a16:creationId xmlns:a16="http://schemas.microsoft.com/office/drawing/2014/main" xmlns="" id="{C38DAC4C-FCAB-74B6-8D72-470D08AFD186}"/>
              </a:ext>
            </a:extLst>
          </p:cNvPr>
          <p:cNvSpPr>
            <a:spLocks noGrp="1"/>
          </p:cNvSpPr>
          <p:nvPr>
            <p:ph type="title"/>
          </p:nvPr>
        </p:nvSpPr>
        <p:spPr>
          <a:xfrm>
            <a:off x="8588661" y="941424"/>
            <a:ext cx="3043896" cy="3248611"/>
          </a:xfrm>
        </p:spPr>
        <p:txBody>
          <a:bodyPr>
            <a:normAutofit/>
          </a:bodyPr>
          <a:lstStyle/>
          <a:p>
            <a:r>
              <a:rPr lang="pl-PL" sz="2300" dirty="0">
                <a:solidFill>
                  <a:schemeClr val="bg1"/>
                </a:solidFill>
              </a:rPr>
              <a:t>paradygmat programowania</a:t>
            </a:r>
          </a:p>
        </p:txBody>
      </p:sp>
      <p:graphicFrame>
        <p:nvGraphicFramePr>
          <p:cNvPr id="5" name="Symbol zastępczy zawartości 2">
            <a:extLst>
              <a:ext uri="{FF2B5EF4-FFF2-40B4-BE49-F238E27FC236}">
                <a16:creationId xmlns:a16="http://schemas.microsoft.com/office/drawing/2014/main" xmlns="" id="{58F22764-2540-9293-796D-D93DDB219C27}"/>
              </a:ext>
            </a:extLst>
          </p:cNvPr>
          <p:cNvGraphicFramePr>
            <a:graphicFrameLocks noGrp="1"/>
          </p:cNvGraphicFramePr>
          <p:nvPr>
            <p:ph idx="1"/>
            <p:extLst>
              <p:ext uri="{D42A27DB-BD31-4B8C-83A1-F6EECF244321}">
                <p14:modId xmlns:p14="http://schemas.microsoft.com/office/powerpoint/2010/main" xmlns="" val="2186726357"/>
              </p:ext>
            </p:extLst>
          </p:nvPr>
        </p:nvGraphicFramePr>
        <p:xfrm>
          <a:off x="940645" y="941424"/>
          <a:ext cx="6190459" cy="47687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1370935698"/>
      </p:ext>
    </p:extLst>
  </p:cSld>
  <p:clrMapOvr>
    <a:masterClrMapping/>
  </p:clrMapOvr>
</p:sld>
</file>

<file path=ppt/theme/theme1.xml><?xml version="1.0" encoding="utf-8"?>
<a:theme xmlns:a="http://schemas.openxmlformats.org/drawingml/2006/main" name="Wycinek">
  <a:themeElements>
    <a:clrScheme name="Fioletowy II">
      <a:dk1>
        <a:sysClr val="windowText" lastClr="000000"/>
      </a:dk1>
      <a:lt1>
        <a:sysClr val="window" lastClr="FFFFFF"/>
      </a:lt1>
      <a:dk2>
        <a:srgbClr val="632E62"/>
      </a:dk2>
      <a:lt2>
        <a:srgbClr val="EAE5EB"/>
      </a:lt2>
      <a:accent1>
        <a:srgbClr val="92278F"/>
      </a:accent1>
      <a:accent2>
        <a:srgbClr val="9B57D3"/>
      </a:accent2>
      <a:accent3>
        <a:srgbClr val="755DD9"/>
      </a:accent3>
      <a:accent4>
        <a:srgbClr val="665EB8"/>
      </a:accent4>
      <a:accent5>
        <a:srgbClr val="45A5ED"/>
      </a:accent5>
      <a:accent6>
        <a:srgbClr val="5982DB"/>
      </a:accent6>
      <a:hlink>
        <a:srgbClr val="0066FF"/>
      </a:hlink>
      <a:folHlink>
        <a:srgbClr val="666699"/>
      </a:folHlink>
    </a:clrScheme>
    <a:fontScheme name="Wycinek">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ycinek">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xmlns="" name="Slice" id="{0507925B-6AC9-4358-8E18-C330545D08F8}" vid="{13FEC7C6-62A9-40C4-99D2-581AACACAA2F}"/>
    </a:ext>
  </a:extLst>
</a:theme>
</file>

<file path=docProps/app.xml><?xml version="1.0" encoding="utf-8"?>
<Properties xmlns="http://schemas.openxmlformats.org/officeDocument/2006/extended-properties" xmlns:vt="http://schemas.openxmlformats.org/officeDocument/2006/docPropsVTypes">
  <Template>Slice</Template>
  <TotalTime>48</TotalTime>
  <Words>1677</Words>
  <Application>Microsoft Office PowerPoint</Application>
  <PresentationFormat>Niestandardowy</PresentationFormat>
  <Paragraphs>106</Paragraphs>
  <Slides>36</Slides>
  <Notes>0</Notes>
  <HiddenSlides>0</HiddenSlides>
  <MMClips>0</MMClips>
  <ScaleCrop>false</ScaleCrop>
  <HeadingPairs>
    <vt:vector size="4" baseType="variant">
      <vt:variant>
        <vt:lpstr>Motyw</vt:lpstr>
      </vt:variant>
      <vt:variant>
        <vt:i4>1</vt:i4>
      </vt:variant>
      <vt:variant>
        <vt:lpstr>Tytuły slajdów</vt:lpstr>
      </vt:variant>
      <vt:variant>
        <vt:i4>36</vt:i4>
      </vt:variant>
    </vt:vector>
  </HeadingPairs>
  <TitlesOfParts>
    <vt:vector size="37" baseType="lpstr">
      <vt:lpstr>Wycinek</vt:lpstr>
      <vt:lpstr>Języki Pogramowania</vt:lpstr>
      <vt:lpstr>Co to jest język pogramowania?</vt:lpstr>
      <vt:lpstr>Elementy Języka Programowania</vt:lpstr>
      <vt:lpstr>Składnia</vt:lpstr>
      <vt:lpstr>Semantyka</vt:lpstr>
      <vt:lpstr>Typy danych</vt:lpstr>
      <vt:lpstr>Biblioteki standardowe</vt:lpstr>
      <vt:lpstr>Języki programowania można podzielić ze względu na:</vt:lpstr>
      <vt:lpstr>paradygmat programowania</vt:lpstr>
      <vt:lpstr>generację języków programowania</vt:lpstr>
      <vt:lpstr>sposób kontroli typów</vt:lpstr>
      <vt:lpstr>sposób wykonania (kompilacja, interpretacja)</vt:lpstr>
      <vt:lpstr>poziom języka programowania</vt:lpstr>
      <vt:lpstr>przeznaczenie efektów pracy</vt:lpstr>
      <vt:lpstr>Slajd 15</vt:lpstr>
      <vt:lpstr>Język C</vt:lpstr>
      <vt:lpstr>Java</vt:lpstr>
      <vt:lpstr>Python</vt:lpstr>
      <vt:lpstr>C++</vt:lpstr>
      <vt:lpstr>C Sharp (C#)</vt:lpstr>
      <vt:lpstr>Visual Basic</vt:lpstr>
      <vt:lpstr>HTML</vt:lpstr>
      <vt:lpstr>CSS</vt:lpstr>
      <vt:lpstr>JavaScript</vt:lpstr>
      <vt:lpstr>PHP</vt:lpstr>
      <vt:lpstr>R</vt:lpstr>
      <vt:lpstr>Groovy</vt:lpstr>
      <vt:lpstr>Asembler</vt:lpstr>
      <vt:lpstr>SQL</vt:lpstr>
      <vt:lpstr>SWIFT</vt:lpstr>
      <vt:lpstr>Go</vt:lpstr>
      <vt:lpstr>Ruby</vt:lpstr>
      <vt:lpstr>MATLAB</vt:lpstr>
      <vt:lpstr>Perl</vt:lpstr>
      <vt:lpstr>Objective-C</vt:lpstr>
      <vt:lpstr>Dziękuję za Uwagę</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Języki Pogramowania</dc:title>
  <dc:creator>Max Czyzowicz</dc:creator>
  <cp:lastModifiedBy>admin</cp:lastModifiedBy>
  <cp:revision>1</cp:revision>
  <dcterms:created xsi:type="dcterms:W3CDTF">2022-06-06T16:21:59Z</dcterms:created>
  <dcterms:modified xsi:type="dcterms:W3CDTF">2022-06-22T06:55:59Z</dcterms:modified>
</cp:coreProperties>
</file>